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Adlery Blockletter" panose="020B0604020202020204" charset="0"/>
      <p:regular r:id="rId21"/>
    </p:embeddedFont>
    <p:embeddedFont>
      <p:font typeface="EFCO Brookshire" panose="020B0604020202020204" charset="0"/>
      <p:regular r:id="rId22"/>
    </p:embeddedFont>
    <p:embeddedFont>
      <p:font typeface="Libre Baskerville" panose="02000000000000000000" pitchFamily="2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1186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30249" y="2264747"/>
            <a:ext cx="8827503" cy="5757506"/>
            <a:chOff x="0" y="0"/>
            <a:chExt cx="2324939" cy="15163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4939" cy="1516380"/>
            </a:xfrm>
            <a:custGeom>
              <a:avLst/>
              <a:gdLst/>
              <a:ahLst/>
              <a:cxnLst/>
              <a:rect l="l" t="t" r="r" b="b"/>
              <a:pathLst>
                <a:path w="2324939" h="1516380">
                  <a:moveTo>
                    <a:pt x="44728" y="0"/>
                  </a:moveTo>
                  <a:lnTo>
                    <a:pt x="2280211" y="0"/>
                  </a:lnTo>
                  <a:cubicBezTo>
                    <a:pt x="2292073" y="0"/>
                    <a:pt x="2303450" y="4712"/>
                    <a:pt x="2311838" y="13101"/>
                  </a:cubicBezTo>
                  <a:cubicBezTo>
                    <a:pt x="2320226" y="21489"/>
                    <a:pt x="2324939" y="32866"/>
                    <a:pt x="2324939" y="44728"/>
                  </a:cubicBezTo>
                  <a:lnTo>
                    <a:pt x="2324939" y="1471652"/>
                  </a:lnTo>
                  <a:cubicBezTo>
                    <a:pt x="2324939" y="1496355"/>
                    <a:pt x="2304913" y="1516380"/>
                    <a:pt x="2280211" y="1516380"/>
                  </a:cubicBezTo>
                  <a:lnTo>
                    <a:pt x="44728" y="1516380"/>
                  </a:lnTo>
                  <a:cubicBezTo>
                    <a:pt x="32866" y="1516380"/>
                    <a:pt x="21489" y="1511668"/>
                    <a:pt x="13101" y="1503280"/>
                  </a:cubicBezTo>
                  <a:cubicBezTo>
                    <a:pt x="4712" y="1494892"/>
                    <a:pt x="0" y="1483515"/>
                    <a:pt x="0" y="1471652"/>
                  </a:cubicBezTo>
                  <a:lnTo>
                    <a:pt x="0" y="44728"/>
                  </a:lnTo>
                  <a:cubicBezTo>
                    <a:pt x="0" y="32866"/>
                    <a:pt x="4712" y="21489"/>
                    <a:pt x="13101" y="13101"/>
                  </a:cubicBezTo>
                  <a:cubicBezTo>
                    <a:pt x="21489" y="4712"/>
                    <a:pt x="32866" y="0"/>
                    <a:pt x="44728" y="0"/>
                  </a:cubicBezTo>
                  <a:close/>
                </a:path>
              </a:pathLst>
            </a:custGeom>
            <a:solidFill>
              <a:srgbClr val="7A51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24939" cy="1554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649517" y="3195346"/>
            <a:ext cx="8988966" cy="3382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0"/>
              </a:lnSpc>
            </a:pPr>
            <a:r>
              <a:rPr lang="en-US" sz="15000">
                <a:solidFill>
                  <a:srgbClr val="EAE2D2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Diakonie</a:t>
            </a:r>
          </a:p>
          <a:p>
            <a:pPr algn="ctr">
              <a:lnSpc>
                <a:spcPts val="11300"/>
              </a:lnSpc>
            </a:pPr>
            <a:r>
              <a:rPr lang="en-US" sz="11300">
                <a:solidFill>
                  <a:srgbClr val="EAE2D2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specjalistyczne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41920" y="6735411"/>
            <a:ext cx="6009879" cy="931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8"/>
              </a:lnSpc>
            </a:pPr>
            <a:r>
              <a:rPr lang="en-US" sz="2713">
                <a:solidFill>
                  <a:srgbClr val="EAE2D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Ruchu Światło-Życie</a:t>
            </a:r>
          </a:p>
          <a:p>
            <a:pPr algn="ctr">
              <a:lnSpc>
                <a:spcPts val="3798"/>
              </a:lnSpc>
            </a:pPr>
            <a:r>
              <a:rPr lang="en-US" sz="2713">
                <a:solidFill>
                  <a:srgbClr val="EAE2D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Archidiecezji Białostockiej</a:t>
            </a:r>
          </a:p>
        </p:txBody>
      </p:sp>
      <p:sp>
        <p:nvSpPr>
          <p:cNvPr id="8" name="Freeform 8"/>
          <p:cNvSpPr/>
          <p:nvPr/>
        </p:nvSpPr>
        <p:spPr>
          <a:xfrm>
            <a:off x="11086433" y="-315734"/>
            <a:ext cx="7708440" cy="5502729"/>
          </a:xfrm>
          <a:custGeom>
            <a:avLst/>
            <a:gdLst/>
            <a:ahLst/>
            <a:cxnLst/>
            <a:rect l="l" t="t" r="r" b="b"/>
            <a:pathLst>
              <a:path w="7708440" h="5502729">
                <a:moveTo>
                  <a:pt x="0" y="0"/>
                </a:moveTo>
                <a:lnTo>
                  <a:pt x="7708440" y="0"/>
                </a:lnTo>
                <a:lnTo>
                  <a:pt x="7708440" y="5502729"/>
                </a:lnTo>
                <a:lnTo>
                  <a:pt x="0" y="5502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-506873" y="5100005"/>
            <a:ext cx="7708440" cy="5502729"/>
          </a:xfrm>
          <a:custGeom>
            <a:avLst/>
            <a:gdLst/>
            <a:ahLst/>
            <a:cxnLst/>
            <a:rect l="l" t="t" r="r" b="b"/>
            <a:pathLst>
              <a:path w="7708440" h="5502729">
                <a:moveTo>
                  <a:pt x="7708440" y="5502729"/>
                </a:moveTo>
                <a:lnTo>
                  <a:pt x="0" y="5502729"/>
                </a:lnTo>
                <a:lnTo>
                  <a:pt x="0" y="0"/>
                </a:lnTo>
                <a:lnTo>
                  <a:pt x="7708440" y="0"/>
                </a:lnTo>
                <a:lnTo>
                  <a:pt x="7708440" y="55027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700535" y="1809854"/>
            <a:ext cx="2059427" cy="1935862"/>
          </a:xfrm>
          <a:custGeom>
            <a:avLst/>
            <a:gdLst/>
            <a:ahLst/>
            <a:cxnLst/>
            <a:rect l="l" t="t" r="r" b="b"/>
            <a:pathLst>
              <a:path w="2059427" h="1935862">
                <a:moveTo>
                  <a:pt x="0" y="0"/>
                </a:moveTo>
                <a:lnTo>
                  <a:pt x="2059427" y="0"/>
                </a:lnTo>
                <a:lnTo>
                  <a:pt x="2059427" y="1935862"/>
                </a:lnTo>
                <a:lnTo>
                  <a:pt x="0" y="19358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285887" y="9076268"/>
            <a:ext cx="1886410" cy="1210732"/>
          </a:xfrm>
          <a:custGeom>
            <a:avLst/>
            <a:gdLst/>
            <a:ahLst/>
            <a:cxnLst/>
            <a:rect l="l" t="t" r="r" b="b"/>
            <a:pathLst>
              <a:path w="1886410" h="1210732">
                <a:moveTo>
                  <a:pt x="0" y="0"/>
                </a:moveTo>
                <a:lnTo>
                  <a:pt x="1886410" y="0"/>
                </a:lnTo>
                <a:lnTo>
                  <a:pt x="1886410" y="1210732"/>
                </a:lnTo>
                <a:lnTo>
                  <a:pt x="0" y="1210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0597008" y="-5793969"/>
            <a:ext cx="10885251" cy="8229600"/>
          </a:xfrm>
          <a:custGeom>
            <a:avLst/>
            <a:gdLst/>
            <a:ahLst/>
            <a:cxnLst/>
            <a:rect l="l" t="t" r="r" b="b"/>
            <a:pathLst>
              <a:path w="10885251" h="8229600">
                <a:moveTo>
                  <a:pt x="0" y="0"/>
                </a:moveTo>
                <a:lnTo>
                  <a:pt x="10885251" y="0"/>
                </a:lnTo>
                <a:lnTo>
                  <a:pt x="108852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467533">
            <a:off x="14728612" y="-1974960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0" y="0"/>
                </a:moveTo>
                <a:lnTo>
                  <a:pt x="6437740" y="0"/>
                </a:lnTo>
                <a:lnTo>
                  <a:pt x="6437740" y="5211887"/>
                </a:lnTo>
                <a:lnTo>
                  <a:pt x="0" y="52118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-1398928" y="-1679169"/>
            <a:ext cx="3086100" cy="308610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A513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1383426">
            <a:off x="-1113277" y="-2956266"/>
            <a:ext cx="4625287" cy="6752244"/>
          </a:xfrm>
          <a:custGeom>
            <a:avLst/>
            <a:gdLst/>
            <a:ahLst/>
            <a:cxnLst/>
            <a:rect l="l" t="t" r="r" b="b"/>
            <a:pathLst>
              <a:path w="4625287" h="6752244">
                <a:moveTo>
                  <a:pt x="0" y="0"/>
                </a:moveTo>
                <a:lnTo>
                  <a:pt x="4625287" y="0"/>
                </a:lnTo>
                <a:lnTo>
                  <a:pt x="4625287" y="6752244"/>
                </a:lnTo>
                <a:lnTo>
                  <a:pt x="0" y="67522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714683" y="419856"/>
            <a:ext cx="3331050" cy="3010058"/>
          </a:xfrm>
          <a:custGeom>
            <a:avLst/>
            <a:gdLst/>
            <a:ahLst/>
            <a:cxnLst/>
            <a:rect l="l" t="t" r="r" b="b"/>
            <a:pathLst>
              <a:path w="3331050" h="3010058">
                <a:moveTo>
                  <a:pt x="0" y="0"/>
                </a:moveTo>
                <a:lnTo>
                  <a:pt x="3331050" y="0"/>
                </a:lnTo>
                <a:lnTo>
                  <a:pt x="3331050" y="3010058"/>
                </a:lnTo>
                <a:lnTo>
                  <a:pt x="0" y="30100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466477" y="4604019"/>
            <a:ext cx="5007898" cy="7078301"/>
          </a:xfrm>
          <a:custGeom>
            <a:avLst/>
            <a:gdLst/>
            <a:ahLst/>
            <a:cxnLst/>
            <a:rect l="l" t="t" r="r" b="b"/>
            <a:pathLst>
              <a:path w="5007898" h="7078301">
                <a:moveTo>
                  <a:pt x="0" y="0"/>
                </a:moveTo>
                <a:lnTo>
                  <a:pt x="5007898" y="0"/>
                </a:lnTo>
                <a:lnTo>
                  <a:pt x="5007898" y="7078301"/>
                </a:lnTo>
                <a:lnTo>
                  <a:pt x="0" y="707830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-10987" y="4143158"/>
            <a:ext cx="4741236" cy="7116301"/>
          </a:xfrm>
          <a:custGeom>
            <a:avLst/>
            <a:gdLst/>
            <a:ahLst/>
            <a:cxnLst/>
            <a:rect l="l" t="t" r="r" b="b"/>
            <a:pathLst>
              <a:path w="4741236" h="7116301">
                <a:moveTo>
                  <a:pt x="4741236" y="0"/>
                </a:moveTo>
                <a:lnTo>
                  <a:pt x="0" y="0"/>
                </a:lnTo>
                <a:lnTo>
                  <a:pt x="0" y="7116301"/>
                </a:lnTo>
                <a:lnTo>
                  <a:pt x="4741236" y="7116301"/>
                </a:lnTo>
                <a:lnTo>
                  <a:pt x="4741236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41537">
            <a:off x="3779013" y="8539374"/>
            <a:ext cx="1741007" cy="1822515"/>
          </a:xfrm>
          <a:custGeom>
            <a:avLst/>
            <a:gdLst/>
            <a:ahLst/>
            <a:cxnLst/>
            <a:rect l="l" t="t" r="r" b="b"/>
            <a:pathLst>
              <a:path w="1741007" h="1822515">
                <a:moveTo>
                  <a:pt x="0" y="0"/>
                </a:moveTo>
                <a:lnTo>
                  <a:pt x="1741007" y="0"/>
                </a:lnTo>
                <a:lnTo>
                  <a:pt x="1741007" y="1822515"/>
                </a:lnTo>
                <a:lnTo>
                  <a:pt x="0" y="182251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75736" y="1347399"/>
            <a:ext cx="14793378" cy="8318433"/>
            <a:chOff x="0" y="0"/>
            <a:chExt cx="3896198" cy="21908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198" cy="2190863"/>
            </a:xfrm>
            <a:custGeom>
              <a:avLst/>
              <a:gdLst/>
              <a:ahLst/>
              <a:cxnLst/>
              <a:rect l="l" t="t" r="r" b="b"/>
              <a:pathLst>
                <a:path w="3896198" h="2190863">
                  <a:moveTo>
                    <a:pt x="26690" y="0"/>
                  </a:moveTo>
                  <a:lnTo>
                    <a:pt x="3869508" y="0"/>
                  </a:lnTo>
                  <a:cubicBezTo>
                    <a:pt x="3884249" y="0"/>
                    <a:pt x="3896198" y="11950"/>
                    <a:pt x="3896198" y="26690"/>
                  </a:cubicBezTo>
                  <a:lnTo>
                    <a:pt x="3896198" y="2164173"/>
                  </a:lnTo>
                  <a:cubicBezTo>
                    <a:pt x="3896198" y="2178914"/>
                    <a:pt x="3884249" y="2190863"/>
                    <a:pt x="3869508" y="2190863"/>
                  </a:cubicBezTo>
                  <a:lnTo>
                    <a:pt x="26690" y="2190863"/>
                  </a:lnTo>
                  <a:cubicBezTo>
                    <a:pt x="19612" y="2190863"/>
                    <a:pt x="12823" y="2188051"/>
                    <a:pt x="7817" y="2183046"/>
                  </a:cubicBezTo>
                  <a:cubicBezTo>
                    <a:pt x="2812" y="2178041"/>
                    <a:pt x="0" y="2171252"/>
                    <a:pt x="0" y="2164173"/>
                  </a:cubicBezTo>
                  <a:lnTo>
                    <a:pt x="0" y="26690"/>
                  </a:lnTo>
                  <a:cubicBezTo>
                    <a:pt x="0" y="11950"/>
                    <a:pt x="11950" y="0"/>
                    <a:pt x="26690" y="0"/>
                  </a:cubicBezTo>
                  <a:close/>
                </a:path>
              </a:pathLst>
            </a:custGeom>
            <a:solidFill>
              <a:srgbClr val="7A51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96198" cy="2228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31199" y="1499799"/>
            <a:ext cx="8825603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EAE2D2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Diakonia Zycia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43973" y="2880855"/>
            <a:ext cx="11593147" cy="3292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23"/>
              </a:lnSpc>
            </a:pPr>
            <a:r>
              <a:rPr lang="en-US" sz="5731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Spotkania</a:t>
            </a:r>
            <a:r>
              <a:rPr lang="en-US" sz="5731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5731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diakonii</a:t>
            </a:r>
            <a:r>
              <a:rPr lang="en-US" sz="5731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:</a:t>
            </a:r>
          </a:p>
          <a:p>
            <a:pPr marL="917368" lvl="1" indent="-458684" algn="l">
              <a:lnSpc>
                <a:spcPts val="5948"/>
              </a:lnSpc>
              <a:buFont typeface="Arial"/>
              <a:buChar char="•"/>
            </a:pPr>
            <a:r>
              <a:rPr lang="en-US" sz="4249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raz</a:t>
            </a:r>
            <a:r>
              <a:rPr lang="en-US" sz="4249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w </a:t>
            </a:r>
            <a:r>
              <a:rPr lang="en-US" sz="4249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miesiącu</a:t>
            </a:r>
            <a:r>
              <a:rPr lang="en-US" sz="4249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(</a:t>
            </a:r>
            <a:r>
              <a:rPr lang="en-US" sz="4249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szczegółowe</a:t>
            </a:r>
            <a:r>
              <a:rPr lang="en-US" sz="4249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4249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informacje</a:t>
            </a:r>
            <a:r>
              <a:rPr lang="en-US" sz="4249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4249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zamieszczone</a:t>
            </a:r>
            <a:r>
              <a:rPr lang="en-US" sz="4249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4249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zostają</a:t>
            </a:r>
            <a:r>
              <a:rPr lang="en-US" sz="4249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4249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zawsze</a:t>
            </a:r>
            <a:r>
              <a:rPr lang="en-US" sz="4249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4249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na</a:t>
            </a:r>
            <a:r>
              <a:rPr lang="en-US" sz="4249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4249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plakatach</a:t>
            </a:r>
            <a:r>
              <a:rPr lang="en-US" sz="4249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),</a:t>
            </a:r>
          </a:p>
          <a:p>
            <a:pPr marL="917368" lvl="1" indent="-458684" algn="l">
              <a:lnSpc>
                <a:spcPts val="5948"/>
              </a:lnSpc>
              <a:buFont typeface="Arial"/>
              <a:buChar char="•"/>
            </a:pPr>
            <a:r>
              <a:rPr lang="en-US" sz="4249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kontakt</a:t>
            </a:r>
            <a:r>
              <a:rPr lang="en-US" sz="4249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: </a:t>
            </a:r>
            <a:r>
              <a:rPr lang="en-US" sz="4249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przez</a:t>
            </a:r>
            <a:r>
              <a:rPr lang="en-US" sz="4249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F</a:t>
            </a:r>
            <a:r>
              <a:rPr lang="pl-PL" sz="4249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ace</a:t>
            </a:r>
            <a:r>
              <a:rPr lang="en-US" sz="4249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B</a:t>
            </a:r>
            <a:r>
              <a:rPr lang="pl-PL" sz="4249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ook</a:t>
            </a:r>
            <a:r>
              <a:rPr lang="en-US" sz="4249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</a:p>
        </p:txBody>
      </p:sp>
      <p:sp>
        <p:nvSpPr>
          <p:cNvPr id="8" name="Freeform 8"/>
          <p:cNvSpPr/>
          <p:nvPr/>
        </p:nvSpPr>
        <p:spPr>
          <a:xfrm flipH="1" flipV="1">
            <a:off x="-2314502" y="6506935"/>
            <a:ext cx="7708440" cy="5502729"/>
          </a:xfrm>
          <a:custGeom>
            <a:avLst/>
            <a:gdLst/>
            <a:ahLst/>
            <a:cxnLst/>
            <a:rect l="l" t="t" r="r" b="b"/>
            <a:pathLst>
              <a:path w="7708440" h="5502729">
                <a:moveTo>
                  <a:pt x="7708440" y="5502730"/>
                </a:moveTo>
                <a:lnTo>
                  <a:pt x="0" y="5502730"/>
                </a:lnTo>
                <a:lnTo>
                  <a:pt x="0" y="0"/>
                </a:lnTo>
                <a:lnTo>
                  <a:pt x="7708440" y="0"/>
                </a:lnTo>
                <a:lnTo>
                  <a:pt x="7708440" y="55027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0597008" y="-5793969"/>
            <a:ext cx="10885251" cy="8229600"/>
          </a:xfrm>
          <a:custGeom>
            <a:avLst/>
            <a:gdLst/>
            <a:ahLst/>
            <a:cxnLst/>
            <a:rect l="l" t="t" r="r" b="b"/>
            <a:pathLst>
              <a:path w="10885251" h="8229600">
                <a:moveTo>
                  <a:pt x="0" y="0"/>
                </a:moveTo>
                <a:lnTo>
                  <a:pt x="10885251" y="0"/>
                </a:lnTo>
                <a:lnTo>
                  <a:pt x="108852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467533">
            <a:off x="-2354120" y="768000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0" y="0"/>
                </a:moveTo>
                <a:lnTo>
                  <a:pt x="6437740" y="0"/>
                </a:lnTo>
                <a:lnTo>
                  <a:pt x="6437740" y="5211887"/>
                </a:lnTo>
                <a:lnTo>
                  <a:pt x="0" y="5211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474875" flipH="1">
            <a:off x="14563415" y="785935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6437740" y="0"/>
                </a:moveTo>
                <a:lnTo>
                  <a:pt x="0" y="0"/>
                </a:lnTo>
                <a:lnTo>
                  <a:pt x="0" y="5211887"/>
                </a:lnTo>
                <a:lnTo>
                  <a:pt x="6437740" y="5211887"/>
                </a:lnTo>
                <a:lnTo>
                  <a:pt x="6437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670022" y="6472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0" y="0"/>
                </a:moveTo>
                <a:lnTo>
                  <a:pt x="1489677" y="0"/>
                </a:lnTo>
                <a:lnTo>
                  <a:pt x="1489677" y="1400296"/>
                </a:lnTo>
                <a:lnTo>
                  <a:pt x="0" y="14002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128301" y="8835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1489677" y="0"/>
                </a:moveTo>
                <a:lnTo>
                  <a:pt x="0" y="0"/>
                </a:lnTo>
                <a:lnTo>
                  <a:pt x="0" y="1400296"/>
                </a:lnTo>
                <a:lnTo>
                  <a:pt x="1489677" y="1400296"/>
                </a:lnTo>
                <a:lnTo>
                  <a:pt x="148967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55479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0" y="0"/>
                </a:moveTo>
                <a:lnTo>
                  <a:pt x="3853611" y="0"/>
                </a:lnTo>
                <a:lnTo>
                  <a:pt x="3853611" y="3482264"/>
                </a:lnTo>
                <a:lnTo>
                  <a:pt x="0" y="3482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1421090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3853611" y="0"/>
                </a:moveTo>
                <a:lnTo>
                  <a:pt x="0" y="0"/>
                </a:lnTo>
                <a:lnTo>
                  <a:pt x="0" y="3482264"/>
                </a:lnTo>
                <a:lnTo>
                  <a:pt x="3853611" y="3482264"/>
                </a:lnTo>
                <a:lnTo>
                  <a:pt x="385361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75736" y="1347399"/>
            <a:ext cx="14793378" cy="8318433"/>
            <a:chOff x="0" y="0"/>
            <a:chExt cx="3896198" cy="21908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198" cy="2190863"/>
            </a:xfrm>
            <a:custGeom>
              <a:avLst/>
              <a:gdLst/>
              <a:ahLst/>
              <a:cxnLst/>
              <a:rect l="l" t="t" r="r" b="b"/>
              <a:pathLst>
                <a:path w="3896198" h="2190863">
                  <a:moveTo>
                    <a:pt x="26690" y="0"/>
                  </a:moveTo>
                  <a:lnTo>
                    <a:pt x="3869508" y="0"/>
                  </a:lnTo>
                  <a:cubicBezTo>
                    <a:pt x="3884249" y="0"/>
                    <a:pt x="3896198" y="11950"/>
                    <a:pt x="3896198" y="26690"/>
                  </a:cubicBezTo>
                  <a:lnTo>
                    <a:pt x="3896198" y="2164173"/>
                  </a:lnTo>
                  <a:cubicBezTo>
                    <a:pt x="3896198" y="2178914"/>
                    <a:pt x="3884249" y="2190863"/>
                    <a:pt x="3869508" y="2190863"/>
                  </a:cubicBezTo>
                  <a:lnTo>
                    <a:pt x="26690" y="2190863"/>
                  </a:lnTo>
                  <a:cubicBezTo>
                    <a:pt x="19612" y="2190863"/>
                    <a:pt x="12823" y="2188051"/>
                    <a:pt x="7817" y="2183046"/>
                  </a:cubicBezTo>
                  <a:cubicBezTo>
                    <a:pt x="2812" y="2178041"/>
                    <a:pt x="0" y="2171252"/>
                    <a:pt x="0" y="2164173"/>
                  </a:cubicBezTo>
                  <a:lnTo>
                    <a:pt x="0" y="26690"/>
                  </a:lnTo>
                  <a:cubicBezTo>
                    <a:pt x="0" y="11950"/>
                    <a:pt x="11950" y="0"/>
                    <a:pt x="26690" y="0"/>
                  </a:cubicBezTo>
                  <a:close/>
                </a:path>
              </a:pathLst>
            </a:custGeom>
            <a:solidFill>
              <a:srgbClr val="7A51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96198" cy="2228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31199" y="1499799"/>
            <a:ext cx="8825603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EAE2D2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Diakonia Miłosierdzia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99551" y="2502939"/>
            <a:ext cx="12718427" cy="6293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78"/>
              </a:lnSpc>
            </a:pPr>
            <a:r>
              <a:rPr lang="en-US" sz="512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Zadania diakonii</a:t>
            </a:r>
          </a:p>
          <a:p>
            <a:pPr marL="820717" lvl="1" indent="-410359" algn="l">
              <a:lnSpc>
                <a:spcPts val="5321"/>
              </a:lnSpc>
              <a:buFont typeface="Arial"/>
              <a:buChar char="•"/>
            </a:pPr>
            <a:r>
              <a:rPr lang="en-US" sz="380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wspieranie potrzebujących – pomoc osobom ubogim, samotnym i wykluczonym,</a:t>
            </a:r>
          </a:p>
          <a:p>
            <a:pPr marL="820717" lvl="1" indent="-410359" algn="l">
              <a:lnSpc>
                <a:spcPts val="5321"/>
              </a:lnSpc>
              <a:buFont typeface="Arial"/>
              <a:buChar char="•"/>
            </a:pPr>
            <a:r>
              <a:rPr lang="en-US" sz="380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zaangażowanie w akcje charytatywne organizowane w Ruchu i poza nim,</a:t>
            </a:r>
          </a:p>
          <a:p>
            <a:pPr marL="820717" lvl="1" indent="-410359" algn="l">
              <a:lnSpc>
                <a:spcPts val="5321"/>
              </a:lnSpc>
              <a:buFont typeface="Arial"/>
              <a:buChar char="•"/>
            </a:pPr>
            <a:r>
              <a:rPr lang="en-US" sz="380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formacja w duchu miłosierdzia – comiesięczne spotkania i warsztaty o pomaganiu,</a:t>
            </a:r>
          </a:p>
          <a:p>
            <a:pPr marL="820717" lvl="1" indent="-410359" algn="l">
              <a:lnSpc>
                <a:spcPts val="5321"/>
              </a:lnSpc>
              <a:buFont typeface="Arial"/>
              <a:buChar char="•"/>
            </a:pPr>
            <a:r>
              <a:rPr lang="en-US" sz="380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organizowanie wydarzeń modlitewnych (np. Niedziela Miłosierdzia z adoracją i uwielbieniem),</a:t>
            </a:r>
          </a:p>
          <a:p>
            <a:pPr marL="820717" lvl="1" indent="-410359" algn="l">
              <a:lnSpc>
                <a:spcPts val="5321"/>
              </a:lnSpc>
              <a:buFont typeface="Arial"/>
              <a:buChar char="•"/>
            </a:pPr>
            <a:r>
              <a:rPr lang="en-US" sz="380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kształtowanie postawy dzielenia się dobrami materialnymi i troski o innych.</a:t>
            </a:r>
          </a:p>
        </p:txBody>
      </p:sp>
      <p:sp>
        <p:nvSpPr>
          <p:cNvPr id="8" name="Freeform 8"/>
          <p:cNvSpPr/>
          <p:nvPr/>
        </p:nvSpPr>
        <p:spPr>
          <a:xfrm flipH="1" flipV="1">
            <a:off x="-2314502" y="6506935"/>
            <a:ext cx="7708440" cy="5502729"/>
          </a:xfrm>
          <a:custGeom>
            <a:avLst/>
            <a:gdLst/>
            <a:ahLst/>
            <a:cxnLst/>
            <a:rect l="l" t="t" r="r" b="b"/>
            <a:pathLst>
              <a:path w="7708440" h="5502729">
                <a:moveTo>
                  <a:pt x="7708440" y="5502730"/>
                </a:moveTo>
                <a:lnTo>
                  <a:pt x="0" y="5502730"/>
                </a:lnTo>
                <a:lnTo>
                  <a:pt x="0" y="0"/>
                </a:lnTo>
                <a:lnTo>
                  <a:pt x="7708440" y="0"/>
                </a:lnTo>
                <a:lnTo>
                  <a:pt x="7708440" y="55027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0597008" y="-5793969"/>
            <a:ext cx="10885251" cy="8229600"/>
          </a:xfrm>
          <a:custGeom>
            <a:avLst/>
            <a:gdLst/>
            <a:ahLst/>
            <a:cxnLst/>
            <a:rect l="l" t="t" r="r" b="b"/>
            <a:pathLst>
              <a:path w="10885251" h="8229600">
                <a:moveTo>
                  <a:pt x="0" y="0"/>
                </a:moveTo>
                <a:lnTo>
                  <a:pt x="10885251" y="0"/>
                </a:lnTo>
                <a:lnTo>
                  <a:pt x="108852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467533">
            <a:off x="-2354120" y="768000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0" y="0"/>
                </a:moveTo>
                <a:lnTo>
                  <a:pt x="6437740" y="0"/>
                </a:lnTo>
                <a:lnTo>
                  <a:pt x="6437740" y="5211887"/>
                </a:lnTo>
                <a:lnTo>
                  <a:pt x="0" y="5211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474875" flipH="1">
            <a:off x="14563415" y="785935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6437740" y="0"/>
                </a:moveTo>
                <a:lnTo>
                  <a:pt x="0" y="0"/>
                </a:lnTo>
                <a:lnTo>
                  <a:pt x="0" y="5211887"/>
                </a:lnTo>
                <a:lnTo>
                  <a:pt x="6437740" y="5211887"/>
                </a:lnTo>
                <a:lnTo>
                  <a:pt x="6437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670022" y="6472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0" y="0"/>
                </a:moveTo>
                <a:lnTo>
                  <a:pt x="1489677" y="0"/>
                </a:lnTo>
                <a:lnTo>
                  <a:pt x="1489677" y="1400296"/>
                </a:lnTo>
                <a:lnTo>
                  <a:pt x="0" y="14002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128301" y="8835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1489677" y="0"/>
                </a:moveTo>
                <a:lnTo>
                  <a:pt x="0" y="0"/>
                </a:lnTo>
                <a:lnTo>
                  <a:pt x="0" y="1400296"/>
                </a:lnTo>
                <a:lnTo>
                  <a:pt x="1489677" y="1400296"/>
                </a:lnTo>
                <a:lnTo>
                  <a:pt x="148967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55479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0" y="0"/>
                </a:moveTo>
                <a:lnTo>
                  <a:pt x="3853611" y="0"/>
                </a:lnTo>
                <a:lnTo>
                  <a:pt x="3853611" y="3482264"/>
                </a:lnTo>
                <a:lnTo>
                  <a:pt x="0" y="3482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1421090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3853611" y="0"/>
                </a:moveTo>
                <a:lnTo>
                  <a:pt x="0" y="0"/>
                </a:lnTo>
                <a:lnTo>
                  <a:pt x="0" y="3482264"/>
                </a:lnTo>
                <a:lnTo>
                  <a:pt x="3853611" y="3482264"/>
                </a:lnTo>
                <a:lnTo>
                  <a:pt x="385361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662462" y="8964390"/>
            <a:ext cx="1786194" cy="587820"/>
          </a:xfrm>
          <a:custGeom>
            <a:avLst/>
            <a:gdLst/>
            <a:ahLst/>
            <a:cxnLst/>
            <a:rect l="l" t="t" r="r" b="b"/>
            <a:pathLst>
              <a:path w="1786194" h="587820">
                <a:moveTo>
                  <a:pt x="0" y="0"/>
                </a:moveTo>
                <a:lnTo>
                  <a:pt x="1786194" y="0"/>
                </a:lnTo>
                <a:lnTo>
                  <a:pt x="1786194" y="587820"/>
                </a:lnTo>
                <a:lnTo>
                  <a:pt x="0" y="5878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75736" y="1347399"/>
            <a:ext cx="14793378" cy="8318433"/>
            <a:chOff x="0" y="0"/>
            <a:chExt cx="3896198" cy="21908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198" cy="2190863"/>
            </a:xfrm>
            <a:custGeom>
              <a:avLst/>
              <a:gdLst/>
              <a:ahLst/>
              <a:cxnLst/>
              <a:rect l="l" t="t" r="r" b="b"/>
              <a:pathLst>
                <a:path w="3896198" h="2190863">
                  <a:moveTo>
                    <a:pt x="26690" y="0"/>
                  </a:moveTo>
                  <a:lnTo>
                    <a:pt x="3869508" y="0"/>
                  </a:lnTo>
                  <a:cubicBezTo>
                    <a:pt x="3884249" y="0"/>
                    <a:pt x="3896198" y="11950"/>
                    <a:pt x="3896198" y="26690"/>
                  </a:cubicBezTo>
                  <a:lnTo>
                    <a:pt x="3896198" y="2164173"/>
                  </a:lnTo>
                  <a:cubicBezTo>
                    <a:pt x="3896198" y="2178914"/>
                    <a:pt x="3884249" y="2190863"/>
                    <a:pt x="3869508" y="2190863"/>
                  </a:cubicBezTo>
                  <a:lnTo>
                    <a:pt x="26690" y="2190863"/>
                  </a:lnTo>
                  <a:cubicBezTo>
                    <a:pt x="19612" y="2190863"/>
                    <a:pt x="12823" y="2188051"/>
                    <a:pt x="7817" y="2183046"/>
                  </a:cubicBezTo>
                  <a:cubicBezTo>
                    <a:pt x="2812" y="2178041"/>
                    <a:pt x="0" y="2171252"/>
                    <a:pt x="0" y="2164173"/>
                  </a:cubicBezTo>
                  <a:lnTo>
                    <a:pt x="0" y="26690"/>
                  </a:lnTo>
                  <a:cubicBezTo>
                    <a:pt x="0" y="11950"/>
                    <a:pt x="11950" y="0"/>
                    <a:pt x="26690" y="0"/>
                  </a:cubicBezTo>
                  <a:close/>
                </a:path>
              </a:pathLst>
            </a:custGeom>
            <a:solidFill>
              <a:srgbClr val="7A51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96198" cy="2228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31199" y="1499799"/>
            <a:ext cx="8825603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EAE2D2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Diakonia Miłosierdzia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43973" y="2842755"/>
            <a:ext cx="12774005" cy="4026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01"/>
              </a:lnSpc>
            </a:pPr>
            <a:r>
              <a:rPr lang="en-US" sz="7000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Spotkania</a:t>
            </a:r>
            <a:r>
              <a:rPr lang="en-US" sz="7000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7000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diakonii</a:t>
            </a:r>
            <a:r>
              <a:rPr lang="en-US" sz="7000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:</a:t>
            </a:r>
          </a:p>
          <a:p>
            <a:pPr marL="1120632" lvl="1" indent="-560316" algn="l">
              <a:lnSpc>
                <a:spcPts val="7266"/>
              </a:lnSpc>
              <a:buFont typeface="Arial"/>
              <a:buChar char="•"/>
            </a:pPr>
            <a:r>
              <a:rPr lang="en-US" sz="5190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raz</a:t>
            </a:r>
            <a:r>
              <a:rPr lang="en-US" sz="5190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w </a:t>
            </a:r>
            <a:r>
              <a:rPr lang="en-US" sz="5190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miesiącu</a:t>
            </a:r>
            <a:r>
              <a:rPr lang="en-US" sz="5190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(</a:t>
            </a:r>
            <a:r>
              <a:rPr lang="en-US" sz="5190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szczegółowe</a:t>
            </a:r>
            <a:r>
              <a:rPr lang="en-US" sz="5190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5190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informacje</a:t>
            </a:r>
            <a:r>
              <a:rPr lang="en-US" sz="5190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5190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zamieszczone</a:t>
            </a:r>
            <a:r>
              <a:rPr lang="en-US" sz="5190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5190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zostają</a:t>
            </a:r>
            <a:r>
              <a:rPr lang="en-US" sz="5190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5190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zawsze</a:t>
            </a:r>
            <a:r>
              <a:rPr lang="en-US" sz="5190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5190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na</a:t>
            </a:r>
            <a:r>
              <a:rPr lang="en-US" sz="5190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5190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plakatach</a:t>
            </a:r>
            <a:r>
              <a:rPr lang="en-US" sz="5190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),</a:t>
            </a:r>
          </a:p>
          <a:p>
            <a:pPr marL="1120632" lvl="1" indent="-560316" algn="l">
              <a:lnSpc>
                <a:spcPts val="7266"/>
              </a:lnSpc>
              <a:buFont typeface="Arial"/>
              <a:buChar char="•"/>
            </a:pPr>
            <a:r>
              <a:rPr lang="en-US" sz="5190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kontakt</a:t>
            </a:r>
            <a:r>
              <a:rPr lang="en-US" sz="5190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: </a:t>
            </a:r>
            <a:r>
              <a:rPr lang="en-US" sz="5190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przez</a:t>
            </a:r>
            <a:r>
              <a:rPr lang="en-US" sz="5190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F</a:t>
            </a:r>
            <a:r>
              <a:rPr lang="pl-PL" sz="5190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ace</a:t>
            </a:r>
            <a:r>
              <a:rPr lang="en-US" sz="5190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B</a:t>
            </a:r>
            <a:r>
              <a:rPr lang="pl-PL" sz="5190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ook</a:t>
            </a:r>
            <a:r>
              <a:rPr lang="en-US" sz="5190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</a:p>
        </p:txBody>
      </p:sp>
      <p:sp>
        <p:nvSpPr>
          <p:cNvPr id="8" name="Freeform 8"/>
          <p:cNvSpPr/>
          <p:nvPr/>
        </p:nvSpPr>
        <p:spPr>
          <a:xfrm flipH="1" flipV="1">
            <a:off x="-2314502" y="6506935"/>
            <a:ext cx="7708440" cy="5502729"/>
          </a:xfrm>
          <a:custGeom>
            <a:avLst/>
            <a:gdLst/>
            <a:ahLst/>
            <a:cxnLst/>
            <a:rect l="l" t="t" r="r" b="b"/>
            <a:pathLst>
              <a:path w="7708440" h="5502729">
                <a:moveTo>
                  <a:pt x="7708440" y="5502730"/>
                </a:moveTo>
                <a:lnTo>
                  <a:pt x="0" y="5502730"/>
                </a:lnTo>
                <a:lnTo>
                  <a:pt x="0" y="0"/>
                </a:lnTo>
                <a:lnTo>
                  <a:pt x="7708440" y="0"/>
                </a:lnTo>
                <a:lnTo>
                  <a:pt x="7708440" y="55027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0597008" y="-5793969"/>
            <a:ext cx="10885251" cy="8229600"/>
          </a:xfrm>
          <a:custGeom>
            <a:avLst/>
            <a:gdLst/>
            <a:ahLst/>
            <a:cxnLst/>
            <a:rect l="l" t="t" r="r" b="b"/>
            <a:pathLst>
              <a:path w="10885251" h="8229600">
                <a:moveTo>
                  <a:pt x="0" y="0"/>
                </a:moveTo>
                <a:lnTo>
                  <a:pt x="10885251" y="0"/>
                </a:lnTo>
                <a:lnTo>
                  <a:pt x="108852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467533">
            <a:off x="-2354120" y="768000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0" y="0"/>
                </a:moveTo>
                <a:lnTo>
                  <a:pt x="6437740" y="0"/>
                </a:lnTo>
                <a:lnTo>
                  <a:pt x="6437740" y="5211887"/>
                </a:lnTo>
                <a:lnTo>
                  <a:pt x="0" y="5211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474875" flipH="1">
            <a:off x="14563415" y="785935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6437740" y="0"/>
                </a:moveTo>
                <a:lnTo>
                  <a:pt x="0" y="0"/>
                </a:lnTo>
                <a:lnTo>
                  <a:pt x="0" y="5211887"/>
                </a:lnTo>
                <a:lnTo>
                  <a:pt x="6437740" y="5211887"/>
                </a:lnTo>
                <a:lnTo>
                  <a:pt x="6437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670022" y="6472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0" y="0"/>
                </a:moveTo>
                <a:lnTo>
                  <a:pt x="1489677" y="0"/>
                </a:lnTo>
                <a:lnTo>
                  <a:pt x="1489677" y="1400296"/>
                </a:lnTo>
                <a:lnTo>
                  <a:pt x="0" y="14002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128301" y="8835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1489677" y="0"/>
                </a:moveTo>
                <a:lnTo>
                  <a:pt x="0" y="0"/>
                </a:lnTo>
                <a:lnTo>
                  <a:pt x="0" y="1400296"/>
                </a:lnTo>
                <a:lnTo>
                  <a:pt x="1489677" y="1400296"/>
                </a:lnTo>
                <a:lnTo>
                  <a:pt x="148967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55479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0" y="0"/>
                </a:moveTo>
                <a:lnTo>
                  <a:pt x="3853611" y="0"/>
                </a:lnTo>
                <a:lnTo>
                  <a:pt x="3853611" y="3482264"/>
                </a:lnTo>
                <a:lnTo>
                  <a:pt x="0" y="3482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1421090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3853611" y="0"/>
                </a:moveTo>
                <a:lnTo>
                  <a:pt x="0" y="0"/>
                </a:lnTo>
                <a:lnTo>
                  <a:pt x="0" y="3482264"/>
                </a:lnTo>
                <a:lnTo>
                  <a:pt x="3853611" y="3482264"/>
                </a:lnTo>
                <a:lnTo>
                  <a:pt x="385361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75736" y="1347399"/>
            <a:ext cx="14793378" cy="7910901"/>
            <a:chOff x="0" y="0"/>
            <a:chExt cx="3896198" cy="20835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198" cy="2083530"/>
            </a:xfrm>
            <a:custGeom>
              <a:avLst/>
              <a:gdLst/>
              <a:ahLst/>
              <a:cxnLst/>
              <a:rect l="l" t="t" r="r" b="b"/>
              <a:pathLst>
                <a:path w="3896198" h="2083530">
                  <a:moveTo>
                    <a:pt x="26690" y="0"/>
                  </a:moveTo>
                  <a:lnTo>
                    <a:pt x="3869508" y="0"/>
                  </a:lnTo>
                  <a:cubicBezTo>
                    <a:pt x="3884249" y="0"/>
                    <a:pt x="3896198" y="11950"/>
                    <a:pt x="3896198" y="26690"/>
                  </a:cubicBezTo>
                  <a:lnTo>
                    <a:pt x="3896198" y="2056839"/>
                  </a:lnTo>
                  <a:cubicBezTo>
                    <a:pt x="3896198" y="2063918"/>
                    <a:pt x="3893386" y="2070707"/>
                    <a:pt x="3888381" y="2075712"/>
                  </a:cubicBezTo>
                  <a:cubicBezTo>
                    <a:pt x="3883375" y="2080718"/>
                    <a:pt x="3876587" y="2083530"/>
                    <a:pt x="3869508" y="2083530"/>
                  </a:cubicBezTo>
                  <a:lnTo>
                    <a:pt x="26690" y="2083530"/>
                  </a:lnTo>
                  <a:cubicBezTo>
                    <a:pt x="11950" y="2083530"/>
                    <a:pt x="0" y="2071580"/>
                    <a:pt x="0" y="2056839"/>
                  </a:cubicBezTo>
                  <a:lnTo>
                    <a:pt x="0" y="26690"/>
                  </a:lnTo>
                  <a:cubicBezTo>
                    <a:pt x="0" y="11950"/>
                    <a:pt x="11950" y="0"/>
                    <a:pt x="26690" y="0"/>
                  </a:cubicBezTo>
                  <a:close/>
                </a:path>
              </a:pathLst>
            </a:custGeom>
            <a:solidFill>
              <a:srgbClr val="7A51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96198" cy="2121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445449" y="1593521"/>
            <a:ext cx="9397103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EAE2D2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Diakonia Misyjna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61504" y="2847018"/>
            <a:ext cx="14007610" cy="6559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4"/>
              </a:lnSpc>
            </a:pPr>
            <a:r>
              <a:rPr lang="en-US" sz="4003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Zadania diakonii:</a:t>
            </a:r>
          </a:p>
          <a:p>
            <a:pPr marL="789612" lvl="1" indent="-394806" algn="l">
              <a:lnSpc>
                <a:spcPts val="5120"/>
              </a:lnSpc>
              <a:buFont typeface="Arial"/>
              <a:buChar char="•"/>
            </a:pPr>
            <a:r>
              <a:rPr lang="en-US" sz="365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głoszenie Jezusa zarówno osobom nieochrzczonym, ochrzczonym żyjącym z dala od wiary, jak i zaangażowanym chrześcijanom pragnącym jej pogłębienia,</a:t>
            </a:r>
          </a:p>
          <a:p>
            <a:pPr marL="789612" lvl="1" indent="-394806" algn="l">
              <a:lnSpc>
                <a:spcPts val="5120"/>
              </a:lnSpc>
              <a:buFont typeface="Arial"/>
              <a:buChar char="•"/>
            </a:pPr>
            <a:r>
              <a:rPr lang="en-US" sz="365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szerzenie charyzmatu Ruchu Światło-Życie na świecie poprzez zakładanie struktur i prowadzenie ich do samodzielności,</a:t>
            </a:r>
          </a:p>
          <a:p>
            <a:pPr marL="789612" lvl="1" indent="-394806" algn="l">
              <a:lnSpc>
                <a:spcPts val="5120"/>
              </a:lnSpc>
              <a:buFont typeface="Arial"/>
              <a:buChar char="•"/>
            </a:pPr>
            <a:r>
              <a:rPr lang="en-US" sz="365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budzenie ducha misyjnego wśród członków Ruchu, by wzrastała ich świadomość i odpowiedzialność za misje.</a:t>
            </a:r>
          </a:p>
          <a:p>
            <a:pPr marL="789612" lvl="1" indent="-394806" algn="l">
              <a:lnSpc>
                <a:spcPts val="5120"/>
              </a:lnSpc>
              <a:buFont typeface="Arial"/>
              <a:buChar char="•"/>
            </a:pPr>
            <a:r>
              <a:rPr lang="en-US" sz="365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formowanie do misji,</a:t>
            </a:r>
          </a:p>
          <a:p>
            <a:pPr marL="789612" lvl="1" indent="-394806" algn="l">
              <a:lnSpc>
                <a:spcPts val="5120"/>
              </a:lnSpc>
              <a:buFont typeface="Arial"/>
              <a:buChar char="•"/>
            </a:pPr>
            <a:r>
              <a:rPr lang="en-US" sz="365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działania charytatywne i wolontaryjne.</a:t>
            </a:r>
          </a:p>
          <a:p>
            <a:pPr algn="l">
              <a:lnSpc>
                <a:spcPts val="5120"/>
              </a:lnSpc>
            </a:pPr>
            <a:r>
              <a:rPr lang="en-US" sz="365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                   </a:t>
            </a:r>
          </a:p>
        </p:txBody>
      </p:sp>
      <p:sp>
        <p:nvSpPr>
          <p:cNvPr id="8" name="Freeform 8"/>
          <p:cNvSpPr/>
          <p:nvPr/>
        </p:nvSpPr>
        <p:spPr>
          <a:xfrm flipH="1" flipV="1">
            <a:off x="-2314502" y="6506935"/>
            <a:ext cx="7708440" cy="5502729"/>
          </a:xfrm>
          <a:custGeom>
            <a:avLst/>
            <a:gdLst/>
            <a:ahLst/>
            <a:cxnLst/>
            <a:rect l="l" t="t" r="r" b="b"/>
            <a:pathLst>
              <a:path w="7708440" h="5502729">
                <a:moveTo>
                  <a:pt x="7708440" y="5502730"/>
                </a:moveTo>
                <a:lnTo>
                  <a:pt x="0" y="5502730"/>
                </a:lnTo>
                <a:lnTo>
                  <a:pt x="0" y="0"/>
                </a:lnTo>
                <a:lnTo>
                  <a:pt x="7708440" y="0"/>
                </a:lnTo>
                <a:lnTo>
                  <a:pt x="7708440" y="55027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0597008" y="-5793969"/>
            <a:ext cx="10885251" cy="8229600"/>
          </a:xfrm>
          <a:custGeom>
            <a:avLst/>
            <a:gdLst/>
            <a:ahLst/>
            <a:cxnLst/>
            <a:rect l="l" t="t" r="r" b="b"/>
            <a:pathLst>
              <a:path w="10885251" h="8229600">
                <a:moveTo>
                  <a:pt x="0" y="0"/>
                </a:moveTo>
                <a:lnTo>
                  <a:pt x="10885251" y="0"/>
                </a:lnTo>
                <a:lnTo>
                  <a:pt x="108852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467533">
            <a:off x="-2354120" y="768000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0" y="0"/>
                </a:moveTo>
                <a:lnTo>
                  <a:pt x="6437740" y="0"/>
                </a:lnTo>
                <a:lnTo>
                  <a:pt x="6437740" y="5211887"/>
                </a:lnTo>
                <a:lnTo>
                  <a:pt x="0" y="5211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474875" flipH="1">
            <a:off x="14563415" y="785935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6437740" y="0"/>
                </a:moveTo>
                <a:lnTo>
                  <a:pt x="0" y="0"/>
                </a:lnTo>
                <a:lnTo>
                  <a:pt x="0" y="5211887"/>
                </a:lnTo>
                <a:lnTo>
                  <a:pt x="6437740" y="5211887"/>
                </a:lnTo>
                <a:lnTo>
                  <a:pt x="6437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670022" y="6472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0" y="0"/>
                </a:moveTo>
                <a:lnTo>
                  <a:pt x="1489677" y="0"/>
                </a:lnTo>
                <a:lnTo>
                  <a:pt x="1489677" y="1400296"/>
                </a:lnTo>
                <a:lnTo>
                  <a:pt x="0" y="14002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128301" y="8835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1489677" y="0"/>
                </a:moveTo>
                <a:lnTo>
                  <a:pt x="0" y="0"/>
                </a:lnTo>
                <a:lnTo>
                  <a:pt x="0" y="1400296"/>
                </a:lnTo>
                <a:lnTo>
                  <a:pt x="1489677" y="1400296"/>
                </a:lnTo>
                <a:lnTo>
                  <a:pt x="148967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55479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0" y="0"/>
                </a:moveTo>
                <a:lnTo>
                  <a:pt x="3853611" y="0"/>
                </a:lnTo>
                <a:lnTo>
                  <a:pt x="3853611" y="3482264"/>
                </a:lnTo>
                <a:lnTo>
                  <a:pt x="0" y="3482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1421090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3853611" y="0"/>
                </a:moveTo>
                <a:lnTo>
                  <a:pt x="0" y="0"/>
                </a:lnTo>
                <a:lnTo>
                  <a:pt x="0" y="3482264"/>
                </a:lnTo>
                <a:lnTo>
                  <a:pt x="3853611" y="3482264"/>
                </a:lnTo>
                <a:lnTo>
                  <a:pt x="385361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473394" y="8358892"/>
            <a:ext cx="1786194" cy="587820"/>
          </a:xfrm>
          <a:custGeom>
            <a:avLst/>
            <a:gdLst/>
            <a:ahLst/>
            <a:cxnLst/>
            <a:rect l="l" t="t" r="r" b="b"/>
            <a:pathLst>
              <a:path w="1786194" h="587820">
                <a:moveTo>
                  <a:pt x="0" y="0"/>
                </a:moveTo>
                <a:lnTo>
                  <a:pt x="1786194" y="0"/>
                </a:lnTo>
                <a:lnTo>
                  <a:pt x="1786194" y="587821"/>
                </a:lnTo>
                <a:lnTo>
                  <a:pt x="0" y="5878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75736" y="1347399"/>
            <a:ext cx="14793378" cy="7910901"/>
            <a:chOff x="0" y="0"/>
            <a:chExt cx="3896198" cy="20835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198" cy="2083530"/>
            </a:xfrm>
            <a:custGeom>
              <a:avLst/>
              <a:gdLst/>
              <a:ahLst/>
              <a:cxnLst/>
              <a:rect l="l" t="t" r="r" b="b"/>
              <a:pathLst>
                <a:path w="3896198" h="2083530">
                  <a:moveTo>
                    <a:pt x="26690" y="0"/>
                  </a:moveTo>
                  <a:lnTo>
                    <a:pt x="3869508" y="0"/>
                  </a:lnTo>
                  <a:cubicBezTo>
                    <a:pt x="3884249" y="0"/>
                    <a:pt x="3896198" y="11950"/>
                    <a:pt x="3896198" y="26690"/>
                  </a:cubicBezTo>
                  <a:lnTo>
                    <a:pt x="3896198" y="2056839"/>
                  </a:lnTo>
                  <a:cubicBezTo>
                    <a:pt x="3896198" y="2063918"/>
                    <a:pt x="3893386" y="2070707"/>
                    <a:pt x="3888381" y="2075712"/>
                  </a:cubicBezTo>
                  <a:cubicBezTo>
                    <a:pt x="3883375" y="2080718"/>
                    <a:pt x="3876587" y="2083530"/>
                    <a:pt x="3869508" y="2083530"/>
                  </a:cubicBezTo>
                  <a:lnTo>
                    <a:pt x="26690" y="2083530"/>
                  </a:lnTo>
                  <a:cubicBezTo>
                    <a:pt x="11950" y="2083530"/>
                    <a:pt x="0" y="2071580"/>
                    <a:pt x="0" y="2056839"/>
                  </a:cubicBezTo>
                  <a:lnTo>
                    <a:pt x="0" y="26690"/>
                  </a:lnTo>
                  <a:cubicBezTo>
                    <a:pt x="0" y="11950"/>
                    <a:pt x="11950" y="0"/>
                    <a:pt x="26690" y="0"/>
                  </a:cubicBezTo>
                  <a:close/>
                </a:path>
              </a:pathLst>
            </a:custGeom>
            <a:solidFill>
              <a:srgbClr val="7A51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96198" cy="2121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775133" y="3459329"/>
            <a:ext cx="13080346" cy="413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98"/>
              </a:lnSpc>
            </a:pPr>
            <a:r>
              <a:rPr lang="en-US" sz="4998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Spotkania diakonii:</a:t>
            </a:r>
          </a:p>
          <a:p>
            <a:pPr marL="986016" lvl="1" indent="-493008" algn="l">
              <a:lnSpc>
                <a:spcPts val="6393"/>
              </a:lnSpc>
              <a:buFont typeface="Arial"/>
              <a:buChar char="•"/>
            </a:pPr>
            <a:r>
              <a:rPr lang="en-US" sz="456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raz w miesiącu (szczegółowe informacje zamieszczone zostają zawsze na plakatach)</a:t>
            </a:r>
          </a:p>
          <a:p>
            <a:pPr marL="986016" lvl="1" indent="-493008" algn="l">
              <a:lnSpc>
                <a:spcPts val="6393"/>
              </a:lnSpc>
              <a:buFont typeface="Arial"/>
              <a:buChar char="•"/>
            </a:pPr>
            <a:r>
              <a:rPr lang="en-US" sz="456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kontakt: bialystokdiakoniamisyjna@gmail.com</a:t>
            </a:r>
          </a:p>
          <a:p>
            <a:pPr algn="l">
              <a:lnSpc>
                <a:spcPts val="6393"/>
              </a:lnSpc>
            </a:pPr>
            <a:r>
              <a:rPr lang="en-US" sz="456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                   </a:t>
            </a:r>
          </a:p>
        </p:txBody>
      </p:sp>
      <p:sp>
        <p:nvSpPr>
          <p:cNvPr id="7" name="Freeform 7"/>
          <p:cNvSpPr/>
          <p:nvPr/>
        </p:nvSpPr>
        <p:spPr>
          <a:xfrm flipH="1" flipV="1">
            <a:off x="-2314502" y="6506935"/>
            <a:ext cx="7708440" cy="5502729"/>
          </a:xfrm>
          <a:custGeom>
            <a:avLst/>
            <a:gdLst/>
            <a:ahLst/>
            <a:cxnLst/>
            <a:rect l="l" t="t" r="r" b="b"/>
            <a:pathLst>
              <a:path w="7708440" h="5502729">
                <a:moveTo>
                  <a:pt x="7708440" y="5502730"/>
                </a:moveTo>
                <a:lnTo>
                  <a:pt x="0" y="5502730"/>
                </a:lnTo>
                <a:lnTo>
                  <a:pt x="0" y="0"/>
                </a:lnTo>
                <a:lnTo>
                  <a:pt x="7708440" y="0"/>
                </a:lnTo>
                <a:lnTo>
                  <a:pt x="7708440" y="55027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0597008" y="-5793969"/>
            <a:ext cx="10885251" cy="8229600"/>
          </a:xfrm>
          <a:custGeom>
            <a:avLst/>
            <a:gdLst/>
            <a:ahLst/>
            <a:cxnLst/>
            <a:rect l="l" t="t" r="r" b="b"/>
            <a:pathLst>
              <a:path w="10885251" h="8229600">
                <a:moveTo>
                  <a:pt x="0" y="0"/>
                </a:moveTo>
                <a:lnTo>
                  <a:pt x="10885251" y="0"/>
                </a:lnTo>
                <a:lnTo>
                  <a:pt x="108852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467533">
            <a:off x="-2354120" y="768000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0" y="0"/>
                </a:moveTo>
                <a:lnTo>
                  <a:pt x="6437740" y="0"/>
                </a:lnTo>
                <a:lnTo>
                  <a:pt x="6437740" y="5211887"/>
                </a:lnTo>
                <a:lnTo>
                  <a:pt x="0" y="5211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474875" flipH="1">
            <a:off x="14563415" y="785935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6437740" y="0"/>
                </a:moveTo>
                <a:lnTo>
                  <a:pt x="0" y="0"/>
                </a:lnTo>
                <a:lnTo>
                  <a:pt x="0" y="5211887"/>
                </a:lnTo>
                <a:lnTo>
                  <a:pt x="6437740" y="5211887"/>
                </a:lnTo>
                <a:lnTo>
                  <a:pt x="6437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70022" y="6472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0" y="0"/>
                </a:moveTo>
                <a:lnTo>
                  <a:pt x="1489677" y="0"/>
                </a:lnTo>
                <a:lnTo>
                  <a:pt x="1489677" y="1400296"/>
                </a:lnTo>
                <a:lnTo>
                  <a:pt x="0" y="14002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4128301" y="8835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1489677" y="0"/>
                </a:moveTo>
                <a:lnTo>
                  <a:pt x="0" y="0"/>
                </a:lnTo>
                <a:lnTo>
                  <a:pt x="0" y="1400296"/>
                </a:lnTo>
                <a:lnTo>
                  <a:pt x="1489677" y="1400296"/>
                </a:lnTo>
                <a:lnTo>
                  <a:pt x="148967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55479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0" y="0"/>
                </a:moveTo>
                <a:lnTo>
                  <a:pt x="3853611" y="0"/>
                </a:lnTo>
                <a:lnTo>
                  <a:pt x="3853611" y="3482264"/>
                </a:lnTo>
                <a:lnTo>
                  <a:pt x="0" y="3482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1421090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3853611" y="0"/>
                </a:moveTo>
                <a:lnTo>
                  <a:pt x="0" y="0"/>
                </a:lnTo>
                <a:lnTo>
                  <a:pt x="0" y="3482264"/>
                </a:lnTo>
                <a:lnTo>
                  <a:pt x="3853611" y="3482264"/>
                </a:lnTo>
                <a:lnTo>
                  <a:pt x="385361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445449" y="1593521"/>
            <a:ext cx="9397103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EAE2D2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Diakonia Misyjna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75736" y="1347399"/>
            <a:ext cx="14793378" cy="7910901"/>
            <a:chOff x="0" y="0"/>
            <a:chExt cx="3896198" cy="20835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198" cy="2083530"/>
            </a:xfrm>
            <a:custGeom>
              <a:avLst/>
              <a:gdLst/>
              <a:ahLst/>
              <a:cxnLst/>
              <a:rect l="l" t="t" r="r" b="b"/>
              <a:pathLst>
                <a:path w="3896198" h="2083530">
                  <a:moveTo>
                    <a:pt x="26690" y="0"/>
                  </a:moveTo>
                  <a:lnTo>
                    <a:pt x="3869508" y="0"/>
                  </a:lnTo>
                  <a:cubicBezTo>
                    <a:pt x="3884249" y="0"/>
                    <a:pt x="3896198" y="11950"/>
                    <a:pt x="3896198" y="26690"/>
                  </a:cubicBezTo>
                  <a:lnTo>
                    <a:pt x="3896198" y="2056839"/>
                  </a:lnTo>
                  <a:cubicBezTo>
                    <a:pt x="3896198" y="2063918"/>
                    <a:pt x="3893386" y="2070707"/>
                    <a:pt x="3888381" y="2075712"/>
                  </a:cubicBezTo>
                  <a:cubicBezTo>
                    <a:pt x="3883375" y="2080718"/>
                    <a:pt x="3876587" y="2083530"/>
                    <a:pt x="3869508" y="2083530"/>
                  </a:cubicBezTo>
                  <a:lnTo>
                    <a:pt x="26690" y="2083530"/>
                  </a:lnTo>
                  <a:cubicBezTo>
                    <a:pt x="11950" y="2083530"/>
                    <a:pt x="0" y="2071580"/>
                    <a:pt x="0" y="2056839"/>
                  </a:cubicBezTo>
                  <a:lnTo>
                    <a:pt x="0" y="26690"/>
                  </a:lnTo>
                  <a:cubicBezTo>
                    <a:pt x="0" y="11950"/>
                    <a:pt x="11950" y="0"/>
                    <a:pt x="26690" y="0"/>
                  </a:cubicBezTo>
                  <a:close/>
                </a:path>
              </a:pathLst>
            </a:custGeom>
            <a:solidFill>
              <a:srgbClr val="7A51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96198" cy="2121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32521" y="3089597"/>
            <a:ext cx="14405927" cy="4577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3"/>
              </a:lnSpc>
            </a:pPr>
            <a:r>
              <a:rPr lang="en-US" sz="463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Zadania diakonii</a:t>
            </a:r>
          </a:p>
          <a:p>
            <a:pPr marL="913444" lvl="1" indent="-456722" algn="l">
              <a:lnSpc>
                <a:spcPts val="5923"/>
              </a:lnSpc>
              <a:buFont typeface="Arial"/>
              <a:buChar char="•"/>
            </a:pPr>
            <a:r>
              <a:rPr lang="en-US" sz="423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dzielenie się Dobrą Nowiną o Jezusie,</a:t>
            </a:r>
          </a:p>
          <a:p>
            <a:pPr marL="913444" lvl="1" indent="-456722" algn="l">
              <a:lnSpc>
                <a:spcPts val="5923"/>
              </a:lnSpc>
              <a:buFont typeface="Arial"/>
              <a:buChar char="•"/>
            </a:pPr>
            <a:r>
              <a:rPr lang="en-US" sz="423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ewangelizacja na różne sposoby (w zależności od grupy docelowej)</a:t>
            </a:r>
          </a:p>
          <a:p>
            <a:pPr marL="913444" lvl="1" indent="-456722" algn="l">
              <a:lnSpc>
                <a:spcPts val="5923"/>
              </a:lnSpc>
              <a:buFont typeface="Arial"/>
              <a:buChar char="•"/>
            </a:pPr>
            <a:r>
              <a:rPr lang="en-US" sz="423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prowadzenie spotkań w parafiach (za pomocą prezentacji, pantomim itp.),</a:t>
            </a:r>
          </a:p>
          <a:p>
            <a:pPr marL="913444" lvl="1" indent="-456722" algn="l">
              <a:lnSpc>
                <a:spcPts val="5923"/>
              </a:lnSpc>
              <a:buFont typeface="Arial"/>
              <a:buChar char="•"/>
            </a:pPr>
            <a:r>
              <a:rPr lang="en-US" sz="423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posługa na rekolekcjach.</a:t>
            </a:r>
          </a:p>
          <a:p>
            <a:pPr marL="913444" lvl="1" indent="-456722" algn="l">
              <a:lnSpc>
                <a:spcPts val="5923"/>
              </a:lnSpc>
              <a:buFont typeface="Arial"/>
              <a:buChar char="•"/>
            </a:pPr>
            <a:r>
              <a:rPr lang="en-US" sz="423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zaangażowanie w szerzenie charyzmatu Ruchu.</a:t>
            </a:r>
          </a:p>
        </p:txBody>
      </p:sp>
      <p:sp>
        <p:nvSpPr>
          <p:cNvPr id="7" name="Freeform 7"/>
          <p:cNvSpPr/>
          <p:nvPr/>
        </p:nvSpPr>
        <p:spPr>
          <a:xfrm flipH="1" flipV="1">
            <a:off x="-2314502" y="6506935"/>
            <a:ext cx="7708440" cy="5502729"/>
          </a:xfrm>
          <a:custGeom>
            <a:avLst/>
            <a:gdLst/>
            <a:ahLst/>
            <a:cxnLst/>
            <a:rect l="l" t="t" r="r" b="b"/>
            <a:pathLst>
              <a:path w="7708440" h="5502729">
                <a:moveTo>
                  <a:pt x="7708440" y="5502730"/>
                </a:moveTo>
                <a:lnTo>
                  <a:pt x="0" y="5502730"/>
                </a:lnTo>
                <a:lnTo>
                  <a:pt x="0" y="0"/>
                </a:lnTo>
                <a:lnTo>
                  <a:pt x="7708440" y="0"/>
                </a:lnTo>
                <a:lnTo>
                  <a:pt x="7708440" y="55027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0597008" y="-5793969"/>
            <a:ext cx="10885251" cy="8229600"/>
          </a:xfrm>
          <a:custGeom>
            <a:avLst/>
            <a:gdLst/>
            <a:ahLst/>
            <a:cxnLst/>
            <a:rect l="l" t="t" r="r" b="b"/>
            <a:pathLst>
              <a:path w="10885251" h="8229600">
                <a:moveTo>
                  <a:pt x="0" y="0"/>
                </a:moveTo>
                <a:lnTo>
                  <a:pt x="10885251" y="0"/>
                </a:lnTo>
                <a:lnTo>
                  <a:pt x="108852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467533">
            <a:off x="-2354120" y="768000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0" y="0"/>
                </a:moveTo>
                <a:lnTo>
                  <a:pt x="6437740" y="0"/>
                </a:lnTo>
                <a:lnTo>
                  <a:pt x="6437740" y="5211887"/>
                </a:lnTo>
                <a:lnTo>
                  <a:pt x="0" y="5211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474875" flipH="1">
            <a:off x="14563415" y="785935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6437740" y="0"/>
                </a:moveTo>
                <a:lnTo>
                  <a:pt x="0" y="0"/>
                </a:lnTo>
                <a:lnTo>
                  <a:pt x="0" y="5211887"/>
                </a:lnTo>
                <a:lnTo>
                  <a:pt x="6437740" y="5211887"/>
                </a:lnTo>
                <a:lnTo>
                  <a:pt x="6437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70022" y="6472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0" y="0"/>
                </a:moveTo>
                <a:lnTo>
                  <a:pt x="1489677" y="0"/>
                </a:lnTo>
                <a:lnTo>
                  <a:pt x="1489677" y="1400296"/>
                </a:lnTo>
                <a:lnTo>
                  <a:pt x="0" y="14002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4128301" y="8835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1489677" y="0"/>
                </a:moveTo>
                <a:lnTo>
                  <a:pt x="0" y="0"/>
                </a:lnTo>
                <a:lnTo>
                  <a:pt x="0" y="1400296"/>
                </a:lnTo>
                <a:lnTo>
                  <a:pt x="1489677" y="1400296"/>
                </a:lnTo>
                <a:lnTo>
                  <a:pt x="148967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55479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0" y="0"/>
                </a:moveTo>
                <a:lnTo>
                  <a:pt x="3853611" y="0"/>
                </a:lnTo>
                <a:lnTo>
                  <a:pt x="3853611" y="3482264"/>
                </a:lnTo>
                <a:lnTo>
                  <a:pt x="0" y="3482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1421090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3853611" y="0"/>
                </a:moveTo>
                <a:lnTo>
                  <a:pt x="0" y="0"/>
                </a:lnTo>
                <a:lnTo>
                  <a:pt x="0" y="3482264"/>
                </a:lnTo>
                <a:lnTo>
                  <a:pt x="3853611" y="3482264"/>
                </a:lnTo>
                <a:lnTo>
                  <a:pt x="385361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445449" y="1593521"/>
            <a:ext cx="9397103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EAE2D2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Diakonia Ewangelizacji</a:t>
            </a:r>
          </a:p>
        </p:txBody>
      </p:sp>
      <p:sp>
        <p:nvSpPr>
          <p:cNvPr id="16" name="Freeform 16"/>
          <p:cNvSpPr/>
          <p:nvPr/>
        </p:nvSpPr>
        <p:spPr>
          <a:xfrm>
            <a:off x="14473394" y="8358892"/>
            <a:ext cx="1786194" cy="587820"/>
          </a:xfrm>
          <a:custGeom>
            <a:avLst/>
            <a:gdLst/>
            <a:ahLst/>
            <a:cxnLst/>
            <a:rect l="l" t="t" r="r" b="b"/>
            <a:pathLst>
              <a:path w="1786194" h="587820">
                <a:moveTo>
                  <a:pt x="0" y="0"/>
                </a:moveTo>
                <a:lnTo>
                  <a:pt x="1786194" y="0"/>
                </a:lnTo>
                <a:lnTo>
                  <a:pt x="1786194" y="587821"/>
                </a:lnTo>
                <a:lnTo>
                  <a:pt x="0" y="5878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75736" y="1347399"/>
            <a:ext cx="14793378" cy="7910901"/>
            <a:chOff x="0" y="0"/>
            <a:chExt cx="3896198" cy="20835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198" cy="2083530"/>
            </a:xfrm>
            <a:custGeom>
              <a:avLst/>
              <a:gdLst/>
              <a:ahLst/>
              <a:cxnLst/>
              <a:rect l="l" t="t" r="r" b="b"/>
              <a:pathLst>
                <a:path w="3896198" h="2083530">
                  <a:moveTo>
                    <a:pt x="26690" y="0"/>
                  </a:moveTo>
                  <a:lnTo>
                    <a:pt x="3869508" y="0"/>
                  </a:lnTo>
                  <a:cubicBezTo>
                    <a:pt x="3884249" y="0"/>
                    <a:pt x="3896198" y="11950"/>
                    <a:pt x="3896198" y="26690"/>
                  </a:cubicBezTo>
                  <a:lnTo>
                    <a:pt x="3896198" y="2056839"/>
                  </a:lnTo>
                  <a:cubicBezTo>
                    <a:pt x="3896198" y="2063918"/>
                    <a:pt x="3893386" y="2070707"/>
                    <a:pt x="3888381" y="2075712"/>
                  </a:cubicBezTo>
                  <a:cubicBezTo>
                    <a:pt x="3883375" y="2080718"/>
                    <a:pt x="3876587" y="2083530"/>
                    <a:pt x="3869508" y="2083530"/>
                  </a:cubicBezTo>
                  <a:lnTo>
                    <a:pt x="26690" y="2083530"/>
                  </a:lnTo>
                  <a:cubicBezTo>
                    <a:pt x="11950" y="2083530"/>
                    <a:pt x="0" y="2071580"/>
                    <a:pt x="0" y="2056839"/>
                  </a:cubicBezTo>
                  <a:lnTo>
                    <a:pt x="0" y="26690"/>
                  </a:lnTo>
                  <a:cubicBezTo>
                    <a:pt x="0" y="11950"/>
                    <a:pt x="11950" y="0"/>
                    <a:pt x="26690" y="0"/>
                  </a:cubicBezTo>
                  <a:close/>
                </a:path>
              </a:pathLst>
            </a:custGeom>
            <a:solidFill>
              <a:srgbClr val="7A51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96198" cy="2121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445449" y="1499799"/>
            <a:ext cx="9397103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EAE2D2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Diakonia Ewangelizacji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75133" y="3459329"/>
            <a:ext cx="13080346" cy="413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98"/>
              </a:lnSpc>
            </a:pPr>
            <a:r>
              <a:rPr lang="en-US" sz="4998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Spotkania diakonii:</a:t>
            </a:r>
          </a:p>
          <a:p>
            <a:pPr marL="986016" lvl="1" indent="-493008" algn="l">
              <a:lnSpc>
                <a:spcPts val="6393"/>
              </a:lnSpc>
              <a:buFont typeface="Arial"/>
              <a:buChar char="•"/>
            </a:pPr>
            <a:r>
              <a:rPr lang="en-US" sz="456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raz w miesiącu (szczegółowe informacje zamieszczone zostają zawsze na plakatach)</a:t>
            </a:r>
          </a:p>
          <a:p>
            <a:pPr marL="986016" lvl="1" indent="-493008" algn="l">
              <a:lnSpc>
                <a:spcPts val="6393"/>
              </a:lnSpc>
              <a:buFont typeface="Arial"/>
              <a:buChar char="•"/>
            </a:pPr>
            <a:r>
              <a:rPr lang="en-US" sz="456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kontakt: dewbialystok@gmail.com</a:t>
            </a:r>
          </a:p>
          <a:p>
            <a:pPr algn="l">
              <a:lnSpc>
                <a:spcPts val="6393"/>
              </a:lnSpc>
            </a:pPr>
            <a:r>
              <a:rPr lang="en-US" sz="456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                   </a:t>
            </a:r>
          </a:p>
        </p:txBody>
      </p:sp>
      <p:sp>
        <p:nvSpPr>
          <p:cNvPr id="8" name="Freeform 8"/>
          <p:cNvSpPr/>
          <p:nvPr/>
        </p:nvSpPr>
        <p:spPr>
          <a:xfrm flipH="1" flipV="1">
            <a:off x="-2314502" y="6506935"/>
            <a:ext cx="7708440" cy="5502729"/>
          </a:xfrm>
          <a:custGeom>
            <a:avLst/>
            <a:gdLst/>
            <a:ahLst/>
            <a:cxnLst/>
            <a:rect l="l" t="t" r="r" b="b"/>
            <a:pathLst>
              <a:path w="7708440" h="5502729">
                <a:moveTo>
                  <a:pt x="7708440" y="5502730"/>
                </a:moveTo>
                <a:lnTo>
                  <a:pt x="0" y="5502730"/>
                </a:lnTo>
                <a:lnTo>
                  <a:pt x="0" y="0"/>
                </a:lnTo>
                <a:lnTo>
                  <a:pt x="7708440" y="0"/>
                </a:lnTo>
                <a:lnTo>
                  <a:pt x="7708440" y="55027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0597008" y="-5793969"/>
            <a:ext cx="10885251" cy="8229600"/>
          </a:xfrm>
          <a:custGeom>
            <a:avLst/>
            <a:gdLst/>
            <a:ahLst/>
            <a:cxnLst/>
            <a:rect l="l" t="t" r="r" b="b"/>
            <a:pathLst>
              <a:path w="10885251" h="8229600">
                <a:moveTo>
                  <a:pt x="0" y="0"/>
                </a:moveTo>
                <a:lnTo>
                  <a:pt x="10885251" y="0"/>
                </a:lnTo>
                <a:lnTo>
                  <a:pt x="108852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467533">
            <a:off x="-2354120" y="768000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0" y="0"/>
                </a:moveTo>
                <a:lnTo>
                  <a:pt x="6437740" y="0"/>
                </a:lnTo>
                <a:lnTo>
                  <a:pt x="6437740" y="5211887"/>
                </a:lnTo>
                <a:lnTo>
                  <a:pt x="0" y="5211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474875" flipH="1">
            <a:off x="14563415" y="785935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6437740" y="0"/>
                </a:moveTo>
                <a:lnTo>
                  <a:pt x="0" y="0"/>
                </a:lnTo>
                <a:lnTo>
                  <a:pt x="0" y="5211887"/>
                </a:lnTo>
                <a:lnTo>
                  <a:pt x="6437740" y="5211887"/>
                </a:lnTo>
                <a:lnTo>
                  <a:pt x="6437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670022" y="6472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0" y="0"/>
                </a:moveTo>
                <a:lnTo>
                  <a:pt x="1489677" y="0"/>
                </a:lnTo>
                <a:lnTo>
                  <a:pt x="1489677" y="1400296"/>
                </a:lnTo>
                <a:lnTo>
                  <a:pt x="0" y="14002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128301" y="8835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1489677" y="0"/>
                </a:moveTo>
                <a:lnTo>
                  <a:pt x="0" y="0"/>
                </a:lnTo>
                <a:lnTo>
                  <a:pt x="0" y="1400296"/>
                </a:lnTo>
                <a:lnTo>
                  <a:pt x="1489677" y="1400296"/>
                </a:lnTo>
                <a:lnTo>
                  <a:pt x="148967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55479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0" y="0"/>
                </a:moveTo>
                <a:lnTo>
                  <a:pt x="3853611" y="0"/>
                </a:lnTo>
                <a:lnTo>
                  <a:pt x="3853611" y="3482264"/>
                </a:lnTo>
                <a:lnTo>
                  <a:pt x="0" y="3482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1421090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3853611" y="0"/>
                </a:moveTo>
                <a:lnTo>
                  <a:pt x="0" y="0"/>
                </a:lnTo>
                <a:lnTo>
                  <a:pt x="0" y="3482264"/>
                </a:lnTo>
                <a:lnTo>
                  <a:pt x="3853611" y="3482264"/>
                </a:lnTo>
                <a:lnTo>
                  <a:pt x="385361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75736" y="883551"/>
            <a:ext cx="14793378" cy="8374749"/>
            <a:chOff x="0" y="0"/>
            <a:chExt cx="3896198" cy="22056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198" cy="2205695"/>
            </a:xfrm>
            <a:custGeom>
              <a:avLst/>
              <a:gdLst/>
              <a:ahLst/>
              <a:cxnLst/>
              <a:rect l="l" t="t" r="r" b="b"/>
              <a:pathLst>
                <a:path w="3896198" h="2205695">
                  <a:moveTo>
                    <a:pt x="26690" y="0"/>
                  </a:moveTo>
                  <a:lnTo>
                    <a:pt x="3869508" y="0"/>
                  </a:lnTo>
                  <a:cubicBezTo>
                    <a:pt x="3884249" y="0"/>
                    <a:pt x="3896198" y="11950"/>
                    <a:pt x="3896198" y="26690"/>
                  </a:cubicBezTo>
                  <a:lnTo>
                    <a:pt x="3896198" y="2179005"/>
                  </a:lnTo>
                  <a:cubicBezTo>
                    <a:pt x="3896198" y="2186084"/>
                    <a:pt x="3893386" y="2192873"/>
                    <a:pt x="3888381" y="2197878"/>
                  </a:cubicBezTo>
                  <a:cubicBezTo>
                    <a:pt x="3883375" y="2202883"/>
                    <a:pt x="3876587" y="2205695"/>
                    <a:pt x="3869508" y="2205695"/>
                  </a:cubicBezTo>
                  <a:lnTo>
                    <a:pt x="26690" y="2205695"/>
                  </a:lnTo>
                  <a:cubicBezTo>
                    <a:pt x="11950" y="2205695"/>
                    <a:pt x="0" y="2193746"/>
                    <a:pt x="0" y="2179005"/>
                  </a:cubicBezTo>
                  <a:lnTo>
                    <a:pt x="0" y="26690"/>
                  </a:lnTo>
                  <a:cubicBezTo>
                    <a:pt x="0" y="11950"/>
                    <a:pt x="11950" y="0"/>
                    <a:pt x="26690" y="0"/>
                  </a:cubicBezTo>
                  <a:close/>
                </a:path>
              </a:pathLst>
            </a:custGeom>
            <a:solidFill>
              <a:srgbClr val="7A51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96198" cy="22437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75703" y="1035951"/>
            <a:ext cx="14136593" cy="207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EAE2D2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Diakonia Komunikowania Społecznego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32521" y="2963177"/>
            <a:ext cx="13744799" cy="5471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48"/>
              </a:lnSpc>
            </a:pPr>
            <a:r>
              <a:rPr lang="en-US" sz="5534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Zadania diakonii:</a:t>
            </a:r>
          </a:p>
          <a:p>
            <a:pPr marL="1091680" lvl="1" indent="-545840" algn="l">
              <a:lnSpc>
                <a:spcPts val="7078"/>
              </a:lnSpc>
              <a:buFont typeface="Arial"/>
              <a:buChar char="•"/>
            </a:pPr>
            <a:r>
              <a:rPr lang="en-US" sz="5056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publikacja ogłoszeń i informacji o wydarzeniach,</a:t>
            </a:r>
          </a:p>
          <a:p>
            <a:pPr marL="1091680" lvl="1" indent="-545840" algn="l">
              <a:lnSpc>
                <a:spcPts val="7078"/>
              </a:lnSpc>
              <a:buFont typeface="Arial"/>
              <a:buChar char="•"/>
            </a:pPr>
            <a:r>
              <a:rPr lang="en-US" sz="5056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troska o jakość i rzetelność przekazu,</a:t>
            </a:r>
          </a:p>
          <a:p>
            <a:pPr marL="1091680" lvl="1" indent="-545840" algn="l">
              <a:lnSpc>
                <a:spcPts val="7078"/>
              </a:lnSpc>
              <a:buFont typeface="Arial"/>
              <a:buChar char="•"/>
            </a:pPr>
            <a:r>
              <a:rPr lang="en-US" sz="5056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budowanie dobrej komunikacji w całym Ruchu Światło-Życie w naszej diecezji; między diakoniami, parafiami i animatorami,</a:t>
            </a:r>
          </a:p>
          <a:p>
            <a:pPr marL="1091680" lvl="1" indent="-545840" algn="l">
              <a:lnSpc>
                <a:spcPts val="7078"/>
              </a:lnSpc>
              <a:buFont typeface="Arial"/>
              <a:buChar char="•"/>
            </a:pPr>
            <a:r>
              <a:rPr lang="en-US" sz="5056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tworzenie fotorelacji z wydarzeń oazowych.</a:t>
            </a:r>
          </a:p>
        </p:txBody>
      </p:sp>
      <p:sp>
        <p:nvSpPr>
          <p:cNvPr id="8" name="Freeform 8"/>
          <p:cNvSpPr/>
          <p:nvPr/>
        </p:nvSpPr>
        <p:spPr>
          <a:xfrm flipH="1" flipV="1">
            <a:off x="-2314502" y="6506935"/>
            <a:ext cx="7708440" cy="5502729"/>
          </a:xfrm>
          <a:custGeom>
            <a:avLst/>
            <a:gdLst/>
            <a:ahLst/>
            <a:cxnLst/>
            <a:rect l="l" t="t" r="r" b="b"/>
            <a:pathLst>
              <a:path w="7708440" h="5502729">
                <a:moveTo>
                  <a:pt x="7708440" y="5502730"/>
                </a:moveTo>
                <a:lnTo>
                  <a:pt x="0" y="5502730"/>
                </a:lnTo>
                <a:lnTo>
                  <a:pt x="0" y="0"/>
                </a:lnTo>
                <a:lnTo>
                  <a:pt x="7708440" y="0"/>
                </a:lnTo>
                <a:lnTo>
                  <a:pt x="7708440" y="55027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0597008" y="-5793969"/>
            <a:ext cx="10885251" cy="8229600"/>
          </a:xfrm>
          <a:custGeom>
            <a:avLst/>
            <a:gdLst/>
            <a:ahLst/>
            <a:cxnLst/>
            <a:rect l="l" t="t" r="r" b="b"/>
            <a:pathLst>
              <a:path w="10885251" h="8229600">
                <a:moveTo>
                  <a:pt x="0" y="0"/>
                </a:moveTo>
                <a:lnTo>
                  <a:pt x="10885251" y="0"/>
                </a:lnTo>
                <a:lnTo>
                  <a:pt x="108852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467533">
            <a:off x="-2354120" y="768000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0" y="0"/>
                </a:moveTo>
                <a:lnTo>
                  <a:pt x="6437740" y="0"/>
                </a:lnTo>
                <a:lnTo>
                  <a:pt x="6437740" y="5211887"/>
                </a:lnTo>
                <a:lnTo>
                  <a:pt x="0" y="5211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474875" flipH="1">
            <a:off x="14563415" y="785935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6437740" y="0"/>
                </a:moveTo>
                <a:lnTo>
                  <a:pt x="0" y="0"/>
                </a:lnTo>
                <a:lnTo>
                  <a:pt x="0" y="5211887"/>
                </a:lnTo>
                <a:lnTo>
                  <a:pt x="6437740" y="5211887"/>
                </a:lnTo>
                <a:lnTo>
                  <a:pt x="6437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753053" y="328552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0" y="0"/>
                </a:moveTo>
                <a:lnTo>
                  <a:pt x="1489677" y="0"/>
                </a:lnTo>
                <a:lnTo>
                  <a:pt x="1489677" y="1400296"/>
                </a:lnTo>
                <a:lnTo>
                  <a:pt x="0" y="14002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102121" y="328552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1489677" y="0"/>
                </a:moveTo>
                <a:lnTo>
                  <a:pt x="0" y="0"/>
                </a:lnTo>
                <a:lnTo>
                  <a:pt x="0" y="1400296"/>
                </a:lnTo>
                <a:lnTo>
                  <a:pt x="1489677" y="1400296"/>
                </a:lnTo>
                <a:lnTo>
                  <a:pt x="148967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55479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0" y="0"/>
                </a:moveTo>
                <a:lnTo>
                  <a:pt x="3853611" y="0"/>
                </a:lnTo>
                <a:lnTo>
                  <a:pt x="3853611" y="3482264"/>
                </a:lnTo>
                <a:lnTo>
                  <a:pt x="0" y="3482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1421090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3853611" y="0"/>
                </a:moveTo>
                <a:lnTo>
                  <a:pt x="0" y="0"/>
                </a:lnTo>
                <a:lnTo>
                  <a:pt x="0" y="3482264"/>
                </a:lnTo>
                <a:lnTo>
                  <a:pt x="3853611" y="3482264"/>
                </a:lnTo>
                <a:lnTo>
                  <a:pt x="385361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698701" y="8434231"/>
            <a:ext cx="1786194" cy="587820"/>
          </a:xfrm>
          <a:custGeom>
            <a:avLst/>
            <a:gdLst/>
            <a:ahLst/>
            <a:cxnLst/>
            <a:rect l="l" t="t" r="r" b="b"/>
            <a:pathLst>
              <a:path w="1786194" h="587820">
                <a:moveTo>
                  <a:pt x="0" y="0"/>
                </a:moveTo>
                <a:lnTo>
                  <a:pt x="1786194" y="0"/>
                </a:lnTo>
                <a:lnTo>
                  <a:pt x="1786194" y="587820"/>
                </a:lnTo>
                <a:lnTo>
                  <a:pt x="0" y="5878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75736" y="883551"/>
            <a:ext cx="14793378" cy="8731340"/>
            <a:chOff x="0" y="0"/>
            <a:chExt cx="3896198" cy="22996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198" cy="2299612"/>
            </a:xfrm>
            <a:custGeom>
              <a:avLst/>
              <a:gdLst/>
              <a:ahLst/>
              <a:cxnLst/>
              <a:rect l="l" t="t" r="r" b="b"/>
              <a:pathLst>
                <a:path w="3896198" h="2299612">
                  <a:moveTo>
                    <a:pt x="26690" y="0"/>
                  </a:moveTo>
                  <a:lnTo>
                    <a:pt x="3869508" y="0"/>
                  </a:lnTo>
                  <a:cubicBezTo>
                    <a:pt x="3884249" y="0"/>
                    <a:pt x="3896198" y="11950"/>
                    <a:pt x="3896198" y="26690"/>
                  </a:cubicBezTo>
                  <a:lnTo>
                    <a:pt x="3896198" y="2272922"/>
                  </a:lnTo>
                  <a:cubicBezTo>
                    <a:pt x="3896198" y="2280001"/>
                    <a:pt x="3893386" y="2286789"/>
                    <a:pt x="3888381" y="2291795"/>
                  </a:cubicBezTo>
                  <a:cubicBezTo>
                    <a:pt x="3883375" y="2296800"/>
                    <a:pt x="3876587" y="2299612"/>
                    <a:pt x="3869508" y="2299612"/>
                  </a:cubicBezTo>
                  <a:lnTo>
                    <a:pt x="26690" y="2299612"/>
                  </a:lnTo>
                  <a:cubicBezTo>
                    <a:pt x="11950" y="2299612"/>
                    <a:pt x="0" y="2287662"/>
                    <a:pt x="0" y="2272922"/>
                  </a:cubicBezTo>
                  <a:lnTo>
                    <a:pt x="0" y="26690"/>
                  </a:lnTo>
                  <a:cubicBezTo>
                    <a:pt x="0" y="11950"/>
                    <a:pt x="11950" y="0"/>
                    <a:pt x="26690" y="0"/>
                  </a:cubicBezTo>
                  <a:close/>
                </a:path>
              </a:pathLst>
            </a:custGeom>
            <a:solidFill>
              <a:srgbClr val="7A51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96198" cy="2337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75703" y="1035951"/>
            <a:ext cx="14136593" cy="207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EAE2D2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Diakonia Komunikowania Społecznego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32521" y="2972702"/>
            <a:ext cx="13422958" cy="6136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8"/>
              </a:lnSpc>
            </a:pPr>
            <a:r>
              <a:rPr lang="en-US" sz="4998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Spotkania diakonii:</a:t>
            </a:r>
          </a:p>
          <a:p>
            <a:pPr marL="1079246" lvl="1" indent="-539623" algn="l">
              <a:lnSpc>
                <a:spcPts val="6998"/>
              </a:lnSpc>
              <a:buFont typeface="Arial"/>
              <a:buChar char="•"/>
            </a:pPr>
            <a:r>
              <a:rPr lang="en-US" sz="4998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formacja oparta na sztuce komunikacji międzyludzkiej oraz komunikacji medialnej i przekazie kierowanym “w świat”,</a:t>
            </a:r>
          </a:p>
          <a:p>
            <a:pPr marL="1079246" lvl="1" indent="-539623" algn="l">
              <a:lnSpc>
                <a:spcPts val="6998"/>
              </a:lnSpc>
              <a:buFont typeface="Arial"/>
              <a:buChar char="•"/>
            </a:pPr>
            <a:r>
              <a:rPr lang="en-US" sz="4998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raz w miesiącu (szczegółowe informacje zamieszczone zostają zawsze na plakatach),</a:t>
            </a:r>
          </a:p>
          <a:p>
            <a:pPr marL="1079246" lvl="1" indent="-539623" algn="l">
              <a:lnSpc>
                <a:spcPts val="6998"/>
              </a:lnSpc>
              <a:buFont typeface="Arial"/>
              <a:buChar char="•"/>
            </a:pPr>
            <a:r>
              <a:rPr lang="en-US" sz="4998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kontakt: dks.oaza@gmail.com</a:t>
            </a:r>
          </a:p>
          <a:p>
            <a:pPr algn="l">
              <a:lnSpc>
                <a:spcPts val="6393"/>
              </a:lnSpc>
            </a:pPr>
            <a:endParaRPr lang="en-US" sz="4998">
              <a:solidFill>
                <a:srgbClr val="EAE2D2"/>
              </a:solidFill>
              <a:latin typeface="Adlery Blockletter"/>
              <a:ea typeface="Adlery Blockletter"/>
              <a:cs typeface="Adlery Blockletter"/>
              <a:sym typeface="Adlery Blockletter"/>
            </a:endParaRPr>
          </a:p>
        </p:txBody>
      </p:sp>
      <p:sp>
        <p:nvSpPr>
          <p:cNvPr id="8" name="Freeform 8"/>
          <p:cNvSpPr/>
          <p:nvPr/>
        </p:nvSpPr>
        <p:spPr>
          <a:xfrm flipH="1" flipV="1">
            <a:off x="-2314502" y="6506935"/>
            <a:ext cx="7708440" cy="5502729"/>
          </a:xfrm>
          <a:custGeom>
            <a:avLst/>
            <a:gdLst/>
            <a:ahLst/>
            <a:cxnLst/>
            <a:rect l="l" t="t" r="r" b="b"/>
            <a:pathLst>
              <a:path w="7708440" h="5502729">
                <a:moveTo>
                  <a:pt x="7708440" y="5502730"/>
                </a:moveTo>
                <a:lnTo>
                  <a:pt x="0" y="5502730"/>
                </a:lnTo>
                <a:lnTo>
                  <a:pt x="0" y="0"/>
                </a:lnTo>
                <a:lnTo>
                  <a:pt x="7708440" y="0"/>
                </a:lnTo>
                <a:lnTo>
                  <a:pt x="7708440" y="55027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0597008" y="-5793969"/>
            <a:ext cx="10885251" cy="8229600"/>
          </a:xfrm>
          <a:custGeom>
            <a:avLst/>
            <a:gdLst/>
            <a:ahLst/>
            <a:cxnLst/>
            <a:rect l="l" t="t" r="r" b="b"/>
            <a:pathLst>
              <a:path w="10885251" h="8229600">
                <a:moveTo>
                  <a:pt x="0" y="0"/>
                </a:moveTo>
                <a:lnTo>
                  <a:pt x="10885251" y="0"/>
                </a:lnTo>
                <a:lnTo>
                  <a:pt x="108852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467533">
            <a:off x="-2354120" y="768000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0" y="0"/>
                </a:moveTo>
                <a:lnTo>
                  <a:pt x="6437740" y="0"/>
                </a:lnTo>
                <a:lnTo>
                  <a:pt x="6437740" y="5211887"/>
                </a:lnTo>
                <a:lnTo>
                  <a:pt x="0" y="5211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474875" flipH="1">
            <a:off x="14563415" y="785935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6437740" y="0"/>
                </a:moveTo>
                <a:lnTo>
                  <a:pt x="0" y="0"/>
                </a:lnTo>
                <a:lnTo>
                  <a:pt x="0" y="5211887"/>
                </a:lnTo>
                <a:lnTo>
                  <a:pt x="6437740" y="5211887"/>
                </a:lnTo>
                <a:lnTo>
                  <a:pt x="6437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753053" y="328552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0" y="0"/>
                </a:moveTo>
                <a:lnTo>
                  <a:pt x="1489677" y="0"/>
                </a:lnTo>
                <a:lnTo>
                  <a:pt x="1489677" y="1400296"/>
                </a:lnTo>
                <a:lnTo>
                  <a:pt x="0" y="14002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102121" y="328552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1489677" y="0"/>
                </a:moveTo>
                <a:lnTo>
                  <a:pt x="0" y="0"/>
                </a:lnTo>
                <a:lnTo>
                  <a:pt x="0" y="1400296"/>
                </a:lnTo>
                <a:lnTo>
                  <a:pt x="1489677" y="1400296"/>
                </a:lnTo>
                <a:lnTo>
                  <a:pt x="148967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55479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0" y="0"/>
                </a:moveTo>
                <a:lnTo>
                  <a:pt x="3853611" y="0"/>
                </a:lnTo>
                <a:lnTo>
                  <a:pt x="3853611" y="3482264"/>
                </a:lnTo>
                <a:lnTo>
                  <a:pt x="0" y="3482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1421090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3853611" y="0"/>
                </a:moveTo>
                <a:lnTo>
                  <a:pt x="0" y="0"/>
                </a:lnTo>
                <a:lnTo>
                  <a:pt x="0" y="3482264"/>
                </a:lnTo>
                <a:lnTo>
                  <a:pt x="3853611" y="3482264"/>
                </a:lnTo>
                <a:lnTo>
                  <a:pt x="385361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30249" y="2264747"/>
            <a:ext cx="8827503" cy="5757506"/>
            <a:chOff x="0" y="0"/>
            <a:chExt cx="2324939" cy="15163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4939" cy="1516380"/>
            </a:xfrm>
            <a:custGeom>
              <a:avLst/>
              <a:gdLst/>
              <a:ahLst/>
              <a:cxnLst/>
              <a:rect l="l" t="t" r="r" b="b"/>
              <a:pathLst>
                <a:path w="2324939" h="1516380">
                  <a:moveTo>
                    <a:pt x="44728" y="0"/>
                  </a:moveTo>
                  <a:lnTo>
                    <a:pt x="2280211" y="0"/>
                  </a:lnTo>
                  <a:cubicBezTo>
                    <a:pt x="2292073" y="0"/>
                    <a:pt x="2303450" y="4712"/>
                    <a:pt x="2311838" y="13101"/>
                  </a:cubicBezTo>
                  <a:cubicBezTo>
                    <a:pt x="2320226" y="21489"/>
                    <a:pt x="2324939" y="32866"/>
                    <a:pt x="2324939" y="44728"/>
                  </a:cubicBezTo>
                  <a:lnTo>
                    <a:pt x="2324939" y="1471652"/>
                  </a:lnTo>
                  <a:cubicBezTo>
                    <a:pt x="2324939" y="1496355"/>
                    <a:pt x="2304913" y="1516380"/>
                    <a:pt x="2280211" y="1516380"/>
                  </a:cubicBezTo>
                  <a:lnTo>
                    <a:pt x="44728" y="1516380"/>
                  </a:lnTo>
                  <a:cubicBezTo>
                    <a:pt x="32866" y="1516380"/>
                    <a:pt x="21489" y="1511668"/>
                    <a:pt x="13101" y="1503280"/>
                  </a:cubicBezTo>
                  <a:cubicBezTo>
                    <a:pt x="4712" y="1494892"/>
                    <a:pt x="0" y="1483515"/>
                    <a:pt x="0" y="1471652"/>
                  </a:cubicBezTo>
                  <a:lnTo>
                    <a:pt x="0" y="44728"/>
                  </a:lnTo>
                  <a:cubicBezTo>
                    <a:pt x="0" y="32866"/>
                    <a:pt x="4712" y="21489"/>
                    <a:pt x="13101" y="13101"/>
                  </a:cubicBezTo>
                  <a:cubicBezTo>
                    <a:pt x="21489" y="4712"/>
                    <a:pt x="32866" y="0"/>
                    <a:pt x="44728" y="0"/>
                  </a:cubicBezTo>
                  <a:close/>
                </a:path>
              </a:pathLst>
            </a:custGeom>
            <a:solidFill>
              <a:srgbClr val="7A51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24939" cy="1554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319280" y="4395312"/>
            <a:ext cx="7649441" cy="1753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93"/>
              </a:lnSpc>
            </a:pPr>
            <a:r>
              <a:rPr lang="en-US" sz="13193">
                <a:solidFill>
                  <a:srgbClr val="EAE2D2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Zapraszamy</a:t>
            </a:r>
          </a:p>
        </p:txBody>
      </p:sp>
      <p:sp>
        <p:nvSpPr>
          <p:cNvPr id="7" name="Freeform 7"/>
          <p:cNvSpPr/>
          <p:nvPr/>
        </p:nvSpPr>
        <p:spPr>
          <a:xfrm>
            <a:off x="11086433" y="-315734"/>
            <a:ext cx="7708440" cy="5502729"/>
          </a:xfrm>
          <a:custGeom>
            <a:avLst/>
            <a:gdLst/>
            <a:ahLst/>
            <a:cxnLst/>
            <a:rect l="l" t="t" r="r" b="b"/>
            <a:pathLst>
              <a:path w="7708440" h="5502729">
                <a:moveTo>
                  <a:pt x="0" y="0"/>
                </a:moveTo>
                <a:lnTo>
                  <a:pt x="7708440" y="0"/>
                </a:lnTo>
                <a:lnTo>
                  <a:pt x="7708440" y="5502729"/>
                </a:lnTo>
                <a:lnTo>
                  <a:pt x="0" y="5502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-506873" y="5100005"/>
            <a:ext cx="7708440" cy="5502729"/>
          </a:xfrm>
          <a:custGeom>
            <a:avLst/>
            <a:gdLst/>
            <a:ahLst/>
            <a:cxnLst/>
            <a:rect l="l" t="t" r="r" b="b"/>
            <a:pathLst>
              <a:path w="7708440" h="5502729">
                <a:moveTo>
                  <a:pt x="7708440" y="5502729"/>
                </a:moveTo>
                <a:lnTo>
                  <a:pt x="0" y="5502729"/>
                </a:lnTo>
                <a:lnTo>
                  <a:pt x="0" y="0"/>
                </a:lnTo>
                <a:lnTo>
                  <a:pt x="7708440" y="0"/>
                </a:lnTo>
                <a:lnTo>
                  <a:pt x="7708440" y="55027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00535" y="1809854"/>
            <a:ext cx="2059427" cy="1935862"/>
          </a:xfrm>
          <a:custGeom>
            <a:avLst/>
            <a:gdLst/>
            <a:ahLst/>
            <a:cxnLst/>
            <a:rect l="l" t="t" r="r" b="b"/>
            <a:pathLst>
              <a:path w="2059427" h="1935862">
                <a:moveTo>
                  <a:pt x="0" y="0"/>
                </a:moveTo>
                <a:lnTo>
                  <a:pt x="2059427" y="0"/>
                </a:lnTo>
                <a:lnTo>
                  <a:pt x="2059427" y="1935862"/>
                </a:lnTo>
                <a:lnTo>
                  <a:pt x="0" y="19358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993606" y="7061247"/>
            <a:ext cx="1886410" cy="1210732"/>
          </a:xfrm>
          <a:custGeom>
            <a:avLst/>
            <a:gdLst/>
            <a:ahLst/>
            <a:cxnLst/>
            <a:rect l="l" t="t" r="r" b="b"/>
            <a:pathLst>
              <a:path w="1886410" h="1210732">
                <a:moveTo>
                  <a:pt x="0" y="0"/>
                </a:moveTo>
                <a:lnTo>
                  <a:pt x="1886410" y="0"/>
                </a:lnTo>
                <a:lnTo>
                  <a:pt x="1886410" y="1210732"/>
                </a:lnTo>
                <a:lnTo>
                  <a:pt x="0" y="1210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147239" y="647389"/>
            <a:ext cx="3331050" cy="3010058"/>
          </a:xfrm>
          <a:custGeom>
            <a:avLst/>
            <a:gdLst/>
            <a:ahLst/>
            <a:cxnLst/>
            <a:rect l="l" t="t" r="r" b="b"/>
            <a:pathLst>
              <a:path w="3331050" h="3010058">
                <a:moveTo>
                  <a:pt x="0" y="0"/>
                </a:moveTo>
                <a:lnTo>
                  <a:pt x="3331051" y="0"/>
                </a:lnTo>
                <a:lnTo>
                  <a:pt x="3331051" y="3010058"/>
                </a:lnTo>
                <a:lnTo>
                  <a:pt x="0" y="30100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0597008" y="-5793969"/>
            <a:ext cx="10885251" cy="8229600"/>
          </a:xfrm>
          <a:custGeom>
            <a:avLst/>
            <a:gdLst/>
            <a:ahLst/>
            <a:cxnLst/>
            <a:rect l="l" t="t" r="r" b="b"/>
            <a:pathLst>
              <a:path w="10885251" h="8229600">
                <a:moveTo>
                  <a:pt x="0" y="0"/>
                </a:moveTo>
                <a:lnTo>
                  <a:pt x="10885251" y="0"/>
                </a:lnTo>
                <a:lnTo>
                  <a:pt x="108852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467533">
            <a:off x="-1105213" y="6686559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0" y="0"/>
                </a:moveTo>
                <a:lnTo>
                  <a:pt x="6437741" y="0"/>
                </a:lnTo>
                <a:lnTo>
                  <a:pt x="6437741" y="5211887"/>
                </a:lnTo>
                <a:lnTo>
                  <a:pt x="0" y="52118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474875" flipH="1">
            <a:off x="12958332" y="6686559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6437740" y="0"/>
                </a:moveTo>
                <a:lnTo>
                  <a:pt x="0" y="0"/>
                </a:lnTo>
                <a:lnTo>
                  <a:pt x="0" y="5211887"/>
                </a:lnTo>
                <a:lnTo>
                  <a:pt x="6437740" y="5211887"/>
                </a:lnTo>
                <a:lnTo>
                  <a:pt x="643774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48302">
            <a:off x="-1143907" y="110473"/>
            <a:ext cx="3776988" cy="5513850"/>
          </a:xfrm>
          <a:custGeom>
            <a:avLst/>
            <a:gdLst/>
            <a:ahLst/>
            <a:cxnLst/>
            <a:rect l="l" t="t" r="r" b="b"/>
            <a:pathLst>
              <a:path w="3776988" h="5513850">
                <a:moveTo>
                  <a:pt x="0" y="0"/>
                </a:moveTo>
                <a:lnTo>
                  <a:pt x="3776988" y="0"/>
                </a:lnTo>
                <a:lnTo>
                  <a:pt x="3776988" y="5513850"/>
                </a:lnTo>
                <a:lnTo>
                  <a:pt x="0" y="55138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75736" y="1347399"/>
            <a:ext cx="14793378" cy="7910901"/>
            <a:chOff x="0" y="0"/>
            <a:chExt cx="3896198" cy="20835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198" cy="2083530"/>
            </a:xfrm>
            <a:custGeom>
              <a:avLst/>
              <a:gdLst/>
              <a:ahLst/>
              <a:cxnLst/>
              <a:rect l="l" t="t" r="r" b="b"/>
              <a:pathLst>
                <a:path w="3896198" h="2083530">
                  <a:moveTo>
                    <a:pt x="26690" y="0"/>
                  </a:moveTo>
                  <a:lnTo>
                    <a:pt x="3869508" y="0"/>
                  </a:lnTo>
                  <a:cubicBezTo>
                    <a:pt x="3884249" y="0"/>
                    <a:pt x="3896198" y="11950"/>
                    <a:pt x="3896198" y="26690"/>
                  </a:cubicBezTo>
                  <a:lnTo>
                    <a:pt x="3896198" y="2056839"/>
                  </a:lnTo>
                  <a:cubicBezTo>
                    <a:pt x="3896198" y="2063918"/>
                    <a:pt x="3893386" y="2070707"/>
                    <a:pt x="3888381" y="2075712"/>
                  </a:cubicBezTo>
                  <a:cubicBezTo>
                    <a:pt x="3883375" y="2080718"/>
                    <a:pt x="3876587" y="2083530"/>
                    <a:pt x="3869508" y="2083530"/>
                  </a:cubicBezTo>
                  <a:lnTo>
                    <a:pt x="26690" y="2083530"/>
                  </a:lnTo>
                  <a:cubicBezTo>
                    <a:pt x="11950" y="2083530"/>
                    <a:pt x="0" y="2071580"/>
                    <a:pt x="0" y="2056839"/>
                  </a:cubicBezTo>
                  <a:lnTo>
                    <a:pt x="0" y="26690"/>
                  </a:lnTo>
                  <a:cubicBezTo>
                    <a:pt x="0" y="11950"/>
                    <a:pt x="11950" y="0"/>
                    <a:pt x="26690" y="0"/>
                  </a:cubicBezTo>
                  <a:close/>
                </a:path>
              </a:pathLst>
            </a:custGeom>
            <a:solidFill>
              <a:srgbClr val="7A51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96198" cy="2121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31199" y="1499799"/>
            <a:ext cx="8825603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EAE2D2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Diakonia Liturgiczna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75133" y="2426899"/>
            <a:ext cx="12838745" cy="332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98"/>
              </a:lnSpc>
            </a:pPr>
            <a:r>
              <a:rPr lang="en-US" sz="4998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Zadania diakonii:</a:t>
            </a:r>
          </a:p>
          <a:p>
            <a:pPr marL="986016" lvl="1" indent="-493008" algn="just">
              <a:lnSpc>
                <a:spcPts val="6393"/>
              </a:lnSpc>
              <a:buFont typeface="Arial"/>
              <a:buChar char="•"/>
            </a:pPr>
            <a:r>
              <a:rPr lang="en-US" sz="456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formacja liturgiczna,</a:t>
            </a:r>
          </a:p>
          <a:p>
            <a:pPr marL="986016" lvl="1" indent="-493008" algn="just">
              <a:lnSpc>
                <a:spcPts val="6393"/>
              </a:lnSpc>
              <a:buFont typeface="Arial"/>
              <a:buChar char="•"/>
            </a:pPr>
            <a:r>
              <a:rPr lang="en-US" sz="456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posługa na wydarzeniach Ruchu Światło-Życie,</a:t>
            </a:r>
          </a:p>
          <a:p>
            <a:pPr marL="986016" lvl="1" indent="-493008" algn="just">
              <a:lnSpc>
                <a:spcPts val="6393"/>
              </a:lnSpc>
              <a:buFont typeface="Arial"/>
              <a:buChar char="•"/>
            </a:pPr>
            <a:r>
              <a:rPr lang="en-US" sz="456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stały rozwój wiedzy o Liturgii.</a:t>
            </a:r>
          </a:p>
        </p:txBody>
      </p:sp>
      <p:sp>
        <p:nvSpPr>
          <p:cNvPr id="8" name="Freeform 8"/>
          <p:cNvSpPr/>
          <p:nvPr/>
        </p:nvSpPr>
        <p:spPr>
          <a:xfrm flipH="1" flipV="1">
            <a:off x="-2314502" y="6506935"/>
            <a:ext cx="7708440" cy="5502729"/>
          </a:xfrm>
          <a:custGeom>
            <a:avLst/>
            <a:gdLst/>
            <a:ahLst/>
            <a:cxnLst/>
            <a:rect l="l" t="t" r="r" b="b"/>
            <a:pathLst>
              <a:path w="7708440" h="5502729">
                <a:moveTo>
                  <a:pt x="7708440" y="5502730"/>
                </a:moveTo>
                <a:lnTo>
                  <a:pt x="0" y="5502730"/>
                </a:lnTo>
                <a:lnTo>
                  <a:pt x="0" y="0"/>
                </a:lnTo>
                <a:lnTo>
                  <a:pt x="7708440" y="0"/>
                </a:lnTo>
                <a:lnTo>
                  <a:pt x="7708440" y="55027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0597008" y="-5793969"/>
            <a:ext cx="10885251" cy="8229600"/>
          </a:xfrm>
          <a:custGeom>
            <a:avLst/>
            <a:gdLst/>
            <a:ahLst/>
            <a:cxnLst/>
            <a:rect l="l" t="t" r="r" b="b"/>
            <a:pathLst>
              <a:path w="10885251" h="8229600">
                <a:moveTo>
                  <a:pt x="0" y="0"/>
                </a:moveTo>
                <a:lnTo>
                  <a:pt x="10885251" y="0"/>
                </a:lnTo>
                <a:lnTo>
                  <a:pt x="108852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467533">
            <a:off x="-2354120" y="768000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0" y="0"/>
                </a:moveTo>
                <a:lnTo>
                  <a:pt x="6437740" y="0"/>
                </a:lnTo>
                <a:lnTo>
                  <a:pt x="6437740" y="5211887"/>
                </a:lnTo>
                <a:lnTo>
                  <a:pt x="0" y="5211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474875" flipH="1">
            <a:off x="14255644" y="8370019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6437740" y="0"/>
                </a:moveTo>
                <a:lnTo>
                  <a:pt x="0" y="0"/>
                </a:lnTo>
                <a:lnTo>
                  <a:pt x="0" y="5211887"/>
                </a:lnTo>
                <a:lnTo>
                  <a:pt x="6437740" y="5211887"/>
                </a:lnTo>
                <a:lnTo>
                  <a:pt x="6437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674122" y="1006575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0" y="0"/>
                </a:moveTo>
                <a:lnTo>
                  <a:pt x="1489677" y="0"/>
                </a:lnTo>
                <a:lnTo>
                  <a:pt x="1489677" y="1400296"/>
                </a:lnTo>
                <a:lnTo>
                  <a:pt x="0" y="14002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124201" y="1006575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1489677" y="0"/>
                </a:moveTo>
                <a:lnTo>
                  <a:pt x="0" y="0"/>
                </a:lnTo>
                <a:lnTo>
                  <a:pt x="0" y="1400296"/>
                </a:lnTo>
                <a:lnTo>
                  <a:pt x="1489677" y="1400296"/>
                </a:lnTo>
                <a:lnTo>
                  <a:pt x="148967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55479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0" y="0"/>
                </a:moveTo>
                <a:lnTo>
                  <a:pt x="3853611" y="0"/>
                </a:lnTo>
                <a:lnTo>
                  <a:pt x="3853611" y="3482264"/>
                </a:lnTo>
                <a:lnTo>
                  <a:pt x="0" y="3482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1421090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3853611" y="0"/>
                </a:moveTo>
                <a:lnTo>
                  <a:pt x="0" y="0"/>
                </a:lnTo>
                <a:lnTo>
                  <a:pt x="0" y="3482264"/>
                </a:lnTo>
                <a:lnTo>
                  <a:pt x="3853611" y="3482264"/>
                </a:lnTo>
                <a:lnTo>
                  <a:pt x="385361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724628" y="5758784"/>
            <a:ext cx="12838745" cy="2460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98"/>
              </a:lnSpc>
            </a:pPr>
            <a:r>
              <a:rPr lang="en-US" sz="4998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Spotkania</a:t>
            </a:r>
            <a:r>
              <a:rPr lang="en-US" sz="4998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4998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diakonii</a:t>
            </a:r>
            <a:r>
              <a:rPr lang="en-US" sz="4998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:</a:t>
            </a:r>
          </a:p>
          <a:p>
            <a:pPr marL="986016" lvl="1" indent="-493008" algn="just">
              <a:lnSpc>
                <a:spcPts val="6393"/>
              </a:lnSpc>
              <a:buFont typeface="Arial"/>
              <a:buChar char="•"/>
            </a:pPr>
            <a:r>
              <a:rPr lang="en-US" sz="4567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Raz w </a:t>
            </a:r>
            <a:r>
              <a:rPr lang="en-US" sz="4567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miesiącu</a:t>
            </a:r>
            <a:r>
              <a:rPr lang="en-US" sz="4567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(</a:t>
            </a:r>
            <a:r>
              <a:rPr lang="en-US" sz="4567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szczegółowe</a:t>
            </a:r>
            <a:r>
              <a:rPr lang="en-US" sz="4567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4567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informacje</a:t>
            </a:r>
            <a:r>
              <a:rPr lang="en-US" sz="4567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4567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zamieszczone</a:t>
            </a:r>
            <a:r>
              <a:rPr lang="en-US" sz="4567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4567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zostają</a:t>
            </a:r>
            <a:r>
              <a:rPr lang="en-US" sz="4567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4567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zawsze</a:t>
            </a:r>
            <a:r>
              <a:rPr lang="en-US" sz="4567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4567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na</a:t>
            </a:r>
            <a:r>
              <a:rPr lang="en-US" sz="4567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4567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plakatach</a:t>
            </a:r>
            <a:r>
              <a:rPr lang="en-US" sz="4567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),</a:t>
            </a:r>
          </a:p>
        </p:txBody>
      </p:sp>
      <p:sp>
        <p:nvSpPr>
          <p:cNvPr id="17" name="Freeform 17"/>
          <p:cNvSpPr/>
          <p:nvPr/>
        </p:nvSpPr>
        <p:spPr>
          <a:xfrm>
            <a:off x="14375557" y="8497528"/>
            <a:ext cx="1786194" cy="587820"/>
          </a:xfrm>
          <a:custGeom>
            <a:avLst/>
            <a:gdLst/>
            <a:ahLst/>
            <a:cxnLst/>
            <a:rect l="l" t="t" r="r" b="b"/>
            <a:pathLst>
              <a:path w="1786194" h="587820">
                <a:moveTo>
                  <a:pt x="0" y="0"/>
                </a:moveTo>
                <a:lnTo>
                  <a:pt x="1786193" y="0"/>
                </a:lnTo>
                <a:lnTo>
                  <a:pt x="1786193" y="587820"/>
                </a:lnTo>
                <a:lnTo>
                  <a:pt x="0" y="5878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75736" y="1347399"/>
            <a:ext cx="14793378" cy="7910901"/>
            <a:chOff x="0" y="0"/>
            <a:chExt cx="3896198" cy="20835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198" cy="2083530"/>
            </a:xfrm>
            <a:custGeom>
              <a:avLst/>
              <a:gdLst/>
              <a:ahLst/>
              <a:cxnLst/>
              <a:rect l="l" t="t" r="r" b="b"/>
              <a:pathLst>
                <a:path w="3896198" h="2083530">
                  <a:moveTo>
                    <a:pt x="26690" y="0"/>
                  </a:moveTo>
                  <a:lnTo>
                    <a:pt x="3869508" y="0"/>
                  </a:lnTo>
                  <a:cubicBezTo>
                    <a:pt x="3884249" y="0"/>
                    <a:pt x="3896198" y="11950"/>
                    <a:pt x="3896198" y="26690"/>
                  </a:cubicBezTo>
                  <a:lnTo>
                    <a:pt x="3896198" y="2056839"/>
                  </a:lnTo>
                  <a:cubicBezTo>
                    <a:pt x="3896198" y="2063918"/>
                    <a:pt x="3893386" y="2070707"/>
                    <a:pt x="3888381" y="2075712"/>
                  </a:cubicBezTo>
                  <a:cubicBezTo>
                    <a:pt x="3883375" y="2080718"/>
                    <a:pt x="3876587" y="2083530"/>
                    <a:pt x="3869508" y="2083530"/>
                  </a:cubicBezTo>
                  <a:lnTo>
                    <a:pt x="26690" y="2083530"/>
                  </a:lnTo>
                  <a:cubicBezTo>
                    <a:pt x="11950" y="2083530"/>
                    <a:pt x="0" y="2071580"/>
                    <a:pt x="0" y="2056839"/>
                  </a:cubicBezTo>
                  <a:lnTo>
                    <a:pt x="0" y="26690"/>
                  </a:lnTo>
                  <a:cubicBezTo>
                    <a:pt x="0" y="11950"/>
                    <a:pt x="11950" y="0"/>
                    <a:pt x="26690" y="0"/>
                  </a:cubicBezTo>
                  <a:close/>
                </a:path>
              </a:pathLst>
            </a:custGeom>
            <a:solidFill>
              <a:srgbClr val="7A5139"/>
            </a:solid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96198" cy="2121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31199" y="1499799"/>
            <a:ext cx="8825603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EAE2D2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Diakonia Liturgiczna</a:t>
            </a:r>
          </a:p>
        </p:txBody>
      </p:sp>
      <p:sp>
        <p:nvSpPr>
          <p:cNvPr id="7" name="Freeform 7"/>
          <p:cNvSpPr/>
          <p:nvPr/>
        </p:nvSpPr>
        <p:spPr>
          <a:xfrm flipH="1" flipV="1">
            <a:off x="-2314502" y="6506935"/>
            <a:ext cx="7708440" cy="5502729"/>
          </a:xfrm>
          <a:custGeom>
            <a:avLst/>
            <a:gdLst/>
            <a:ahLst/>
            <a:cxnLst/>
            <a:rect l="l" t="t" r="r" b="b"/>
            <a:pathLst>
              <a:path w="7708440" h="5502729">
                <a:moveTo>
                  <a:pt x="7708440" y="5502730"/>
                </a:moveTo>
                <a:lnTo>
                  <a:pt x="0" y="5502730"/>
                </a:lnTo>
                <a:lnTo>
                  <a:pt x="0" y="0"/>
                </a:lnTo>
                <a:lnTo>
                  <a:pt x="7708440" y="0"/>
                </a:lnTo>
                <a:lnTo>
                  <a:pt x="7708440" y="55027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0597008" y="-5793969"/>
            <a:ext cx="10885251" cy="8229600"/>
          </a:xfrm>
          <a:custGeom>
            <a:avLst/>
            <a:gdLst/>
            <a:ahLst/>
            <a:cxnLst/>
            <a:rect l="l" t="t" r="r" b="b"/>
            <a:pathLst>
              <a:path w="10885251" h="8229600">
                <a:moveTo>
                  <a:pt x="0" y="0"/>
                </a:moveTo>
                <a:lnTo>
                  <a:pt x="10885251" y="0"/>
                </a:lnTo>
                <a:lnTo>
                  <a:pt x="108852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467533">
            <a:off x="-2354120" y="768000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0" y="0"/>
                </a:moveTo>
                <a:lnTo>
                  <a:pt x="6437740" y="0"/>
                </a:lnTo>
                <a:lnTo>
                  <a:pt x="6437740" y="5211887"/>
                </a:lnTo>
                <a:lnTo>
                  <a:pt x="0" y="5211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474875" flipH="1">
            <a:off x="14040430" y="7681056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6437740" y="0"/>
                </a:moveTo>
                <a:lnTo>
                  <a:pt x="0" y="0"/>
                </a:lnTo>
                <a:lnTo>
                  <a:pt x="0" y="5211888"/>
                </a:lnTo>
                <a:lnTo>
                  <a:pt x="6437740" y="5211888"/>
                </a:lnTo>
                <a:lnTo>
                  <a:pt x="6437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74122" y="1006575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0" y="0"/>
                </a:moveTo>
                <a:lnTo>
                  <a:pt x="1489677" y="0"/>
                </a:lnTo>
                <a:lnTo>
                  <a:pt x="1489677" y="1400296"/>
                </a:lnTo>
                <a:lnTo>
                  <a:pt x="0" y="14002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4124201" y="1006575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1489677" y="0"/>
                </a:moveTo>
                <a:lnTo>
                  <a:pt x="0" y="0"/>
                </a:lnTo>
                <a:lnTo>
                  <a:pt x="0" y="1400296"/>
                </a:lnTo>
                <a:lnTo>
                  <a:pt x="1489677" y="1400296"/>
                </a:lnTo>
                <a:lnTo>
                  <a:pt x="148967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55479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0" y="0"/>
                </a:moveTo>
                <a:lnTo>
                  <a:pt x="3853611" y="0"/>
                </a:lnTo>
                <a:lnTo>
                  <a:pt x="3853611" y="3482264"/>
                </a:lnTo>
                <a:lnTo>
                  <a:pt x="0" y="3482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1421090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3853611" y="0"/>
                </a:moveTo>
                <a:lnTo>
                  <a:pt x="0" y="0"/>
                </a:lnTo>
                <a:lnTo>
                  <a:pt x="0" y="3482264"/>
                </a:lnTo>
                <a:lnTo>
                  <a:pt x="3853611" y="3482264"/>
                </a:lnTo>
                <a:lnTo>
                  <a:pt x="385361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674122" y="2862722"/>
            <a:ext cx="12838745" cy="2460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98"/>
              </a:lnSpc>
            </a:pPr>
            <a:r>
              <a:rPr lang="en-US" sz="4998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Praktyczna</a:t>
            </a:r>
            <a:r>
              <a:rPr lang="en-US" sz="4998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4998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nauka</a:t>
            </a:r>
            <a:r>
              <a:rPr lang="en-US" sz="4998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4998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posługi</a:t>
            </a:r>
            <a:r>
              <a:rPr lang="en-US" sz="4998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4998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przy</a:t>
            </a:r>
            <a:r>
              <a:rPr lang="en-US" sz="4998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4998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ołtarzu</a:t>
            </a:r>
            <a:r>
              <a:rPr lang="en-US" sz="4998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:</a:t>
            </a:r>
          </a:p>
          <a:p>
            <a:pPr marL="986016" lvl="1" indent="-493008" algn="just">
              <a:lnSpc>
                <a:spcPts val="6393"/>
              </a:lnSpc>
              <a:buFont typeface="Arial"/>
              <a:buChar char="•"/>
            </a:pPr>
            <a:r>
              <a:rPr lang="en-US" sz="4567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każdy</a:t>
            </a:r>
            <a:r>
              <a:rPr lang="en-US" sz="4567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II </a:t>
            </a:r>
            <a:r>
              <a:rPr lang="en-US" sz="4567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czwartek</a:t>
            </a:r>
            <a:r>
              <a:rPr lang="en-US" sz="4567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</a:t>
            </a:r>
            <a:r>
              <a:rPr lang="en-US" sz="4567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miesiąca</a:t>
            </a:r>
            <a:r>
              <a:rPr lang="en-US" sz="4567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o 18:30,</a:t>
            </a:r>
          </a:p>
          <a:p>
            <a:pPr marL="986016" lvl="1" indent="-493008" algn="just">
              <a:lnSpc>
                <a:spcPts val="6393"/>
              </a:lnSpc>
              <a:buFont typeface="Arial"/>
              <a:buChar char="•"/>
            </a:pPr>
            <a:r>
              <a:rPr lang="en-US" sz="4567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parafia</a:t>
            </a:r>
            <a:r>
              <a:rPr lang="en-US" sz="4567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pw. </a:t>
            </a:r>
            <a:r>
              <a:rPr lang="en-US" sz="4567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Św</a:t>
            </a:r>
            <a:r>
              <a:rPr lang="en-US" sz="4567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. </a:t>
            </a:r>
            <a:r>
              <a:rPr lang="en-US" sz="4567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Stanisława</a:t>
            </a:r>
            <a:r>
              <a:rPr lang="en-US" sz="4567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, </a:t>
            </a:r>
            <a:r>
              <a:rPr lang="en-US" sz="4567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ul</a:t>
            </a:r>
            <a:r>
              <a:rPr lang="en-US" sz="4567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. </a:t>
            </a:r>
            <a:r>
              <a:rPr lang="en-US" sz="4567" dirty="0" err="1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Wiadukt</a:t>
            </a:r>
            <a:r>
              <a:rPr lang="en-US" sz="4567" dirty="0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 2B,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75736" y="1347399"/>
            <a:ext cx="14793378" cy="7910901"/>
            <a:chOff x="0" y="0"/>
            <a:chExt cx="3896198" cy="20835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198" cy="2083530"/>
            </a:xfrm>
            <a:custGeom>
              <a:avLst/>
              <a:gdLst/>
              <a:ahLst/>
              <a:cxnLst/>
              <a:rect l="l" t="t" r="r" b="b"/>
              <a:pathLst>
                <a:path w="3896198" h="2083530">
                  <a:moveTo>
                    <a:pt x="26690" y="0"/>
                  </a:moveTo>
                  <a:lnTo>
                    <a:pt x="3869508" y="0"/>
                  </a:lnTo>
                  <a:cubicBezTo>
                    <a:pt x="3884249" y="0"/>
                    <a:pt x="3896198" y="11950"/>
                    <a:pt x="3896198" y="26690"/>
                  </a:cubicBezTo>
                  <a:lnTo>
                    <a:pt x="3896198" y="2056839"/>
                  </a:lnTo>
                  <a:cubicBezTo>
                    <a:pt x="3896198" y="2063918"/>
                    <a:pt x="3893386" y="2070707"/>
                    <a:pt x="3888381" y="2075712"/>
                  </a:cubicBezTo>
                  <a:cubicBezTo>
                    <a:pt x="3883375" y="2080718"/>
                    <a:pt x="3876587" y="2083530"/>
                    <a:pt x="3869508" y="2083530"/>
                  </a:cubicBezTo>
                  <a:lnTo>
                    <a:pt x="26690" y="2083530"/>
                  </a:lnTo>
                  <a:cubicBezTo>
                    <a:pt x="11950" y="2083530"/>
                    <a:pt x="0" y="2071580"/>
                    <a:pt x="0" y="2056839"/>
                  </a:cubicBezTo>
                  <a:lnTo>
                    <a:pt x="0" y="26690"/>
                  </a:lnTo>
                  <a:cubicBezTo>
                    <a:pt x="0" y="11950"/>
                    <a:pt x="11950" y="0"/>
                    <a:pt x="26690" y="0"/>
                  </a:cubicBezTo>
                  <a:close/>
                </a:path>
              </a:pathLst>
            </a:custGeom>
            <a:solidFill>
              <a:srgbClr val="7A51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96198" cy="2121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31199" y="1499799"/>
            <a:ext cx="8825603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EAE2D2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Diakonia Modlitwy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75133" y="2426899"/>
            <a:ext cx="11672259" cy="332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98"/>
              </a:lnSpc>
            </a:pPr>
            <a:r>
              <a:rPr lang="en-US" sz="4998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Zadania diakonii:</a:t>
            </a:r>
          </a:p>
          <a:p>
            <a:pPr marL="986016" lvl="1" indent="-493008" algn="just">
              <a:lnSpc>
                <a:spcPts val="6393"/>
              </a:lnSpc>
              <a:buFont typeface="Arial"/>
              <a:buChar char="•"/>
            </a:pPr>
            <a:r>
              <a:rPr lang="en-US" sz="456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prowadzenie spotkań modlitewnych, otwartych dla osób będących w Ruchu, jak i tych spoza, odbywających się w II środy miesiąca o 18:45 w parafii bł. Bolesławy Lament.</a:t>
            </a:r>
          </a:p>
        </p:txBody>
      </p:sp>
      <p:sp>
        <p:nvSpPr>
          <p:cNvPr id="8" name="Freeform 8"/>
          <p:cNvSpPr/>
          <p:nvPr/>
        </p:nvSpPr>
        <p:spPr>
          <a:xfrm flipH="1" flipV="1">
            <a:off x="-2314502" y="6506935"/>
            <a:ext cx="7708440" cy="5502729"/>
          </a:xfrm>
          <a:custGeom>
            <a:avLst/>
            <a:gdLst/>
            <a:ahLst/>
            <a:cxnLst/>
            <a:rect l="l" t="t" r="r" b="b"/>
            <a:pathLst>
              <a:path w="7708440" h="5502729">
                <a:moveTo>
                  <a:pt x="7708440" y="5502730"/>
                </a:moveTo>
                <a:lnTo>
                  <a:pt x="0" y="5502730"/>
                </a:lnTo>
                <a:lnTo>
                  <a:pt x="0" y="0"/>
                </a:lnTo>
                <a:lnTo>
                  <a:pt x="7708440" y="0"/>
                </a:lnTo>
                <a:lnTo>
                  <a:pt x="7708440" y="55027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0597008" y="-5793969"/>
            <a:ext cx="10885251" cy="8229600"/>
          </a:xfrm>
          <a:custGeom>
            <a:avLst/>
            <a:gdLst/>
            <a:ahLst/>
            <a:cxnLst/>
            <a:rect l="l" t="t" r="r" b="b"/>
            <a:pathLst>
              <a:path w="10885251" h="8229600">
                <a:moveTo>
                  <a:pt x="0" y="0"/>
                </a:moveTo>
                <a:lnTo>
                  <a:pt x="10885251" y="0"/>
                </a:lnTo>
                <a:lnTo>
                  <a:pt x="108852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467533">
            <a:off x="-2354120" y="768000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0" y="0"/>
                </a:moveTo>
                <a:lnTo>
                  <a:pt x="6437740" y="0"/>
                </a:lnTo>
                <a:lnTo>
                  <a:pt x="6437740" y="5211887"/>
                </a:lnTo>
                <a:lnTo>
                  <a:pt x="0" y="5211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474875" flipH="1">
            <a:off x="14563415" y="785935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6437740" y="0"/>
                </a:moveTo>
                <a:lnTo>
                  <a:pt x="0" y="0"/>
                </a:lnTo>
                <a:lnTo>
                  <a:pt x="0" y="5211887"/>
                </a:lnTo>
                <a:lnTo>
                  <a:pt x="6437740" y="5211887"/>
                </a:lnTo>
                <a:lnTo>
                  <a:pt x="6437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670022" y="6472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0" y="0"/>
                </a:moveTo>
                <a:lnTo>
                  <a:pt x="1489677" y="0"/>
                </a:lnTo>
                <a:lnTo>
                  <a:pt x="1489677" y="1400296"/>
                </a:lnTo>
                <a:lnTo>
                  <a:pt x="0" y="14002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128301" y="8835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1489677" y="0"/>
                </a:moveTo>
                <a:lnTo>
                  <a:pt x="0" y="0"/>
                </a:lnTo>
                <a:lnTo>
                  <a:pt x="0" y="1400296"/>
                </a:lnTo>
                <a:lnTo>
                  <a:pt x="1489677" y="1400296"/>
                </a:lnTo>
                <a:lnTo>
                  <a:pt x="148967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55479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0" y="0"/>
                </a:moveTo>
                <a:lnTo>
                  <a:pt x="3853611" y="0"/>
                </a:lnTo>
                <a:lnTo>
                  <a:pt x="3853611" y="3482264"/>
                </a:lnTo>
                <a:lnTo>
                  <a:pt x="0" y="3482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1421090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3853611" y="0"/>
                </a:moveTo>
                <a:lnTo>
                  <a:pt x="0" y="0"/>
                </a:lnTo>
                <a:lnTo>
                  <a:pt x="0" y="3482264"/>
                </a:lnTo>
                <a:lnTo>
                  <a:pt x="3853611" y="3482264"/>
                </a:lnTo>
                <a:lnTo>
                  <a:pt x="385361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724628" y="6134463"/>
            <a:ext cx="12838745" cy="2516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98"/>
              </a:lnSpc>
            </a:pPr>
            <a:r>
              <a:rPr lang="en-US" sz="4998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Spotkania diakonii:</a:t>
            </a:r>
          </a:p>
          <a:p>
            <a:pPr marL="986016" lvl="1" indent="-493008" algn="just">
              <a:lnSpc>
                <a:spcPts val="6393"/>
              </a:lnSpc>
              <a:buFont typeface="Arial"/>
              <a:buChar char="•"/>
            </a:pPr>
            <a:r>
              <a:rPr lang="en-US" sz="456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po spotkaniach modlitewnych,</a:t>
            </a:r>
          </a:p>
          <a:p>
            <a:pPr marL="986016" lvl="1" indent="-493008" algn="just">
              <a:lnSpc>
                <a:spcPts val="6393"/>
              </a:lnSpc>
              <a:buFont typeface="Arial"/>
              <a:buChar char="•"/>
            </a:pPr>
            <a:r>
              <a:rPr lang="en-US" sz="456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kontakt: diakoniamodlitwy.archibial@gmail.com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75736" y="1347399"/>
            <a:ext cx="14793378" cy="8338153"/>
            <a:chOff x="0" y="0"/>
            <a:chExt cx="3896198" cy="21960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198" cy="2196057"/>
            </a:xfrm>
            <a:custGeom>
              <a:avLst/>
              <a:gdLst/>
              <a:ahLst/>
              <a:cxnLst/>
              <a:rect l="l" t="t" r="r" b="b"/>
              <a:pathLst>
                <a:path w="3896198" h="2196057">
                  <a:moveTo>
                    <a:pt x="26690" y="0"/>
                  </a:moveTo>
                  <a:lnTo>
                    <a:pt x="3869508" y="0"/>
                  </a:lnTo>
                  <a:cubicBezTo>
                    <a:pt x="3884249" y="0"/>
                    <a:pt x="3896198" y="11950"/>
                    <a:pt x="3896198" y="26690"/>
                  </a:cubicBezTo>
                  <a:lnTo>
                    <a:pt x="3896198" y="2169366"/>
                  </a:lnTo>
                  <a:cubicBezTo>
                    <a:pt x="3896198" y="2176445"/>
                    <a:pt x="3893386" y="2183234"/>
                    <a:pt x="3888381" y="2188239"/>
                  </a:cubicBezTo>
                  <a:cubicBezTo>
                    <a:pt x="3883375" y="2193245"/>
                    <a:pt x="3876587" y="2196057"/>
                    <a:pt x="3869508" y="2196057"/>
                  </a:cubicBezTo>
                  <a:lnTo>
                    <a:pt x="26690" y="2196057"/>
                  </a:lnTo>
                  <a:cubicBezTo>
                    <a:pt x="11950" y="2196057"/>
                    <a:pt x="0" y="2184107"/>
                    <a:pt x="0" y="2169366"/>
                  </a:cubicBezTo>
                  <a:lnTo>
                    <a:pt x="0" y="26690"/>
                  </a:lnTo>
                  <a:cubicBezTo>
                    <a:pt x="0" y="11950"/>
                    <a:pt x="11950" y="0"/>
                    <a:pt x="26690" y="0"/>
                  </a:cubicBezTo>
                  <a:close/>
                </a:path>
              </a:pathLst>
            </a:custGeom>
            <a:solidFill>
              <a:srgbClr val="7A51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96198" cy="22341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60946" y="2667616"/>
            <a:ext cx="13157032" cy="6132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34"/>
              </a:lnSpc>
            </a:pPr>
            <a:r>
              <a:rPr lang="en-US" sz="466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Zadania diakonii:</a:t>
            </a:r>
          </a:p>
          <a:p>
            <a:pPr marL="922771" lvl="1" indent="-461386" algn="just">
              <a:lnSpc>
                <a:spcPts val="5983"/>
              </a:lnSpc>
              <a:buFont typeface="Arial"/>
              <a:buChar char="•"/>
            </a:pPr>
            <a:r>
              <a:rPr lang="en-US" sz="4274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promowanie i wspieranie Krucjaty Wyzwolenia Człowieka,</a:t>
            </a:r>
          </a:p>
          <a:p>
            <a:pPr marL="922771" lvl="1" indent="-461386" algn="just">
              <a:lnSpc>
                <a:spcPts val="5983"/>
              </a:lnSpc>
              <a:buFont typeface="Arial"/>
              <a:buChar char="•"/>
            </a:pPr>
            <a:r>
              <a:rPr lang="en-US" sz="4274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organizacja inicjatyw na rzecz trzeźwości i wolności od uzależnień,</a:t>
            </a:r>
          </a:p>
          <a:p>
            <a:pPr marL="922771" lvl="1" indent="-461386" algn="just">
              <a:lnSpc>
                <a:spcPts val="5983"/>
              </a:lnSpc>
              <a:buFont typeface="Arial"/>
              <a:buChar char="•"/>
            </a:pPr>
            <a:r>
              <a:rPr lang="en-US" sz="4274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organizacja spotkań, konferencji i innych wydarzeń,</a:t>
            </a:r>
          </a:p>
          <a:p>
            <a:pPr marL="922771" lvl="1" indent="-461386" algn="just">
              <a:lnSpc>
                <a:spcPts val="5983"/>
              </a:lnSpc>
              <a:buFont typeface="Arial"/>
              <a:buChar char="•"/>
            </a:pPr>
            <a:r>
              <a:rPr lang="en-US" sz="4274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rekolekcje i formacja duchowa ukierunkowana na wolność od wszystkiego co uwłacza ludzkiej godności,</a:t>
            </a:r>
          </a:p>
          <a:p>
            <a:pPr marL="922771" lvl="1" indent="-461386" algn="just">
              <a:lnSpc>
                <a:spcPts val="5983"/>
              </a:lnSpc>
              <a:buFont typeface="Arial"/>
              <a:buChar char="•"/>
            </a:pPr>
            <a:r>
              <a:rPr lang="en-US" sz="4274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współpraca z innymi wspólnotami i środowiskami dla promocji wyzwolenia.</a:t>
            </a:r>
          </a:p>
        </p:txBody>
      </p:sp>
      <p:sp>
        <p:nvSpPr>
          <p:cNvPr id="7" name="Freeform 7"/>
          <p:cNvSpPr/>
          <p:nvPr/>
        </p:nvSpPr>
        <p:spPr>
          <a:xfrm flipH="1" flipV="1">
            <a:off x="-2314502" y="6506935"/>
            <a:ext cx="7708440" cy="5502729"/>
          </a:xfrm>
          <a:custGeom>
            <a:avLst/>
            <a:gdLst/>
            <a:ahLst/>
            <a:cxnLst/>
            <a:rect l="l" t="t" r="r" b="b"/>
            <a:pathLst>
              <a:path w="7708440" h="5502729">
                <a:moveTo>
                  <a:pt x="7708440" y="5502730"/>
                </a:moveTo>
                <a:lnTo>
                  <a:pt x="0" y="5502730"/>
                </a:lnTo>
                <a:lnTo>
                  <a:pt x="0" y="0"/>
                </a:lnTo>
                <a:lnTo>
                  <a:pt x="7708440" y="0"/>
                </a:lnTo>
                <a:lnTo>
                  <a:pt x="7708440" y="55027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0597008" y="-5793969"/>
            <a:ext cx="10885251" cy="8229600"/>
          </a:xfrm>
          <a:custGeom>
            <a:avLst/>
            <a:gdLst/>
            <a:ahLst/>
            <a:cxnLst/>
            <a:rect l="l" t="t" r="r" b="b"/>
            <a:pathLst>
              <a:path w="10885251" h="8229600">
                <a:moveTo>
                  <a:pt x="0" y="0"/>
                </a:moveTo>
                <a:lnTo>
                  <a:pt x="10885251" y="0"/>
                </a:lnTo>
                <a:lnTo>
                  <a:pt x="108852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467533">
            <a:off x="-2354120" y="768000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0" y="0"/>
                </a:moveTo>
                <a:lnTo>
                  <a:pt x="6437740" y="0"/>
                </a:lnTo>
                <a:lnTo>
                  <a:pt x="6437740" y="5211887"/>
                </a:lnTo>
                <a:lnTo>
                  <a:pt x="0" y="5211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474875" flipH="1">
            <a:off x="14563415" y="785935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6437740" y="0"/>
                </a:moveTo>
                <a:lnTo>
                  <a:pt x="0" y="0"/>
                </a:lnTo>
                <a:lnTo>
                  <a:pt x="0" y="5211887"/>
                </a:lnTo>
                <a:lnTo>
                  <a:pt x="6437740" y="5211887"/>
                </a:lnTo>
                <a:lnTo>
                  <a:pt x="6437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70022" y="6472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0" y="0"/>
                </a:moveTo>
                <a:lnTo>
                  <a:pt x="1489677" y="0"/>
                </a:lnTo>
                <a:lnTo>
                  <a:pt x="1489677" y="1400296"/>
                </a:lnTo>
                <a:lnTo>
                  <a:pt x="0" y="14002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4128301" y="8835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1489677" y="0"/>
                </a:moveTo>
                <a:lnTo>
                  <a:pt x="0" y="0"/>
                </a:lnTo>
                <a:lnTo>
                  <a:pt x="0" y="1400296"/>
                </a:lnTo>
                <a:lnTo>
                  <a:pt x="1489677" y="1400296"/>
                </a:lnTo>
                <a:lnTo>
                  <a:pt x="148967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55479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0" y="0"/>
                </a:moveTo>
                <a:lnTo>
                  <a:pt x="3853611" y="0"/>
                </a:lnTo>
                <a:lnTo>
                  <a:pt x="3853611" y="3482264"/>
                </a:lnTo>
                <a:lnTo>
                  <a:pt x="0" y="3482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1421090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3853611" y="0"/>
                </a:moveTo>
                <a:lnTo>
                  <a:pt x="0" y="0"/>
                </a:lnTo>
                <a:lnTo>
                  <a:pt x="0" y="3482264"/>
                </a:lnTo>
                <a:lnTo>
                  <a:pt x="3853611" y="3482264"/>
                </a:lnTo>
                <a:lnTo>
                  <a:pt x="385361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235204" y="8670480"/>
            <a:ext cx="1786194" cy="587820"/>
          </a:xfrm>
          <a:custGeom>
            <a:avLst/>
            <a:gdLst/>
            <a:ahLst/>
            <a:cxnLst/>
            <a:rect l="l" t="t" r="r" b="b"/>
            <a:pathLst>
              <a:path w="1786194" h="587820">
                <a:moveTo>
                  <a:pt x="0" y="0"/>
                </a:moveTo>
                <a:lnTo>
                  <a:pt x="1786194" y="0"/>
                </a:lnTo>
                <a:lnTo>
                  <a:pt x="1786194" y="587820"/>
                </a:lnTo>
                <a:lnTo>
                  <a:pt x="0" y="5878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731199" y="1499799"/>
            <a:ext cx="8825603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EAE2D2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Diakonia Wyzwolenia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75736" y="1347399"/>
            <a:ext cx="14793378" cy="7910901"/>
            <a:chOff x="0" y="0"/>
            <a:chExt cx="3896198" cy="20835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198" cy="2083530"/>
            </a:xfrm>
            <a:custGeom>
              <a:avLst/>
              <a:gdLst/>
              <a:ahLst/>
              <a:cxnLst/>
              <a:rect l="l" t="t" r="r" b="b"/>
              <a:pathLst>
                <a:path w="3896198" h="2083530">
                  <a:moveTo>
                    <a:pt x="26690" y="0"/>
                  </a:moveTo>
                  <a:lnTo>
                    <a:pt x="3869508" y="0"/>
                  </a:lnTo>
                  <a:cubicBezTo>
                    <a:pt x="3884249" y="0"/>
                    <a:pt x="3896198" y="11950"/>
                    <a:pt x="3896198" y="26690"/>
                  </a:cubicBezTo>
                  <a:lnTo>
                    <a:pt x="3896198" y="2056839"/>
                  </a:lnTo>
                  <a:cubicBezTo>
                    <a:pt x="3896198" y="2063918"/>
                    <a:pt x="3893386" y="2070707"/>
                    <a:pt x="3888381" y="2075712"/>
                  </a:cubicBezTo>
                  <a:cubicBezTo>
                    <a:pt x="3883375" y="2080718"/>
                    <a:pt x="3876587" y="2083530"/>
                    <a:pt x="3869508" y="2083530"/>
                  </a:cubicBezTo>
                  <a:lnTo>
                    <a:pt x="26690" y="2083530"/>
                  </a:lnTo>
                  <a:cubicBezTo>
                    <a:pt x="11950" y="2083530"/>
                    <a:pt x="0" y="2071580"/>
                    <a:pt x="0" y="2056839"/>
                  </a:cubicBezTo>
                  <a:lnTo>
                    <a:pt x="0" y="26690"/>
                  </a:lnTo>
                  <a:cubicBezTo>
                    <a:pt x="0" y="11950"/>
                    <a:pt x="11950" y="0"/>
                    <a:pt x="26690" y="0"/>
                  </a:cubicBezTo>
                  <a:close/>
                </a:path>
              </a:pathLst>
            </a:custGeom>
            <a:solidFill>
              <a:srgbClr val="7A51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96198" cy="2121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-2314502" y="6506935"/>
            <a:ext cx="7708440" cy="5502729"/>
          </a:xfrm>
          <a:custGeom>
            <a:avLst/>
            <a:gdLst/>
            <a:ahLst/>
            <a:cxnLst/>
            <a:rect l="l" t="t" r="r" b="b"/>
            <a:pathLst>
              <a:path w="7708440" h="5502729">
                <a:moveTo>
                  <a:pt x="7708440" y="5502730"/>
                </a:moveTo>
                <a:lnTo>
                  <a:pt x="0" y="5502730"/>
                </a:lnTo>
                <a:lnTo>
                  <a:pt x="0" y="0"/>
                </a:lnTo>
                <a:lnTo>
                  <a:pt x="7708440" y="0"/>
                </a:lnTo>
                <a:lnTo>
                  <a:pt x="7708440" y="55027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597008" y="-5793969"/>
            <a:ext cx="10885251" cy="8229600"/>
          </a:xfrm>
          <a:custGeom>
            <a:avLst/>
            <a:gdLst/>
            <a:ahLst/>
            <a:cxnLst/>
            <a:rect l="l" t="t" r="r" b="b"/>
            <a:pathLst>
              <a:path w="10885251" h="8229600">
                <a:moveTo>
                  <a:pt x="0" y="0"/>
                </a:moveTo>
                <a:lnTo>
                  <a:pt x="10885251" y="0"/>
                </a:lnTo>
                <a:lnTo>
                  <a:pt x="108852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467533">
            <a:off x="-2354120" y="768000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0" y="0"/>
                </a:moveTo>
                <a:lnTo>
                  <a:pt x="6437740" y="0"/>
                </a:lnTo>
                <a:lnTo>
                  <a:pt x="6437740" y="5211887"/>
                </a:lnTo>
                <a:lnTo>
                  <a:pt x="0" y="5211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474875" flipH="1">
            <a:off x="14563415" y="785935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6437740" y="0"/>
                </a:moveTo>
                <a:lnTo>
                  <a:pt x="0" y="0"/>
                </a:lnTo>
                <a:lnTo>
                  <a:pt x="0" y="5211887"/>
                </a:lnTo>
                <a:lnTo>
                  <a:pt x="6437740" y="5211887"/>
                </a:lnTo>
                <a:lnTo>
                  <a:pt x="6437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70022" y="6472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0" y="0"/>
                </a:moveTo>
                <a:lnTo>
                  <a:pt x="1489677" y="0"/>
                </a:lnTo>
                <a:lnTo>
                  <a:pt x="1489677" y="1400296"/>
                </a:lnTo>
                <a:lnTo>
                  <a:pt x="0" y="14002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128301" y="8835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1489677" y="0"/>
                </a:moveTo>
                <a:lnTo>
                  <a:pt x="0" y="0"/>
                </a:lnTo>
                <a:lnTo>
                  <a:pt x="0" y="1400296"/>
                </a:lnTo>
                <a:lnTo>
                  <a:pt x="1489677" y="1400296"/>
                </a:lnTo>
                <a:lnTo>
                  <a:pt x="148967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55479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0" y="0"/>
                </a:moveTo>
                <a:lnTo>
                  <a:pt x="3853611" y="0"/>
                </a:lnTo>
                <a:lnTo>
                  <a:pt x="3853611" y="3482264"/>
                </a:lnTo>
                <a:lnTo>
                  <a:pt x="0" y="3482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-1421090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3853611" y="0"/>
                </a:moveTo>
                <a:lnTo>
                  <a:pt x="0" y="0"/>
                </a:lnTo>
                <a:lnTo>
                  <a:pt x="0" y="3482264"/>
                </a:lnTo>
                <a:lnTo>
                  <a:pt x="3853611" y="3482264"/>
                </a:lnTo>
                <a:lnTo>
                  <a:pt x="385361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670022" y="3008238"/>
            <a:ext cx="12203118" cy="373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844"/>
              </a:lnSpc>
            </a:pPr>
            <a:r>
              <a:rPr lang="en-US" sz="5603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Spotkania diakonii:</a:t>
            </a:r>
          </a:p>
          <a:p>
            <a:pPr marL="1105237" lvl="1" indent="-552619" algn="l">
              <a:lnSpc>
                <a:spcPts val="7166"/>
              </a:lnSpc>
              <a:buFont typeface="Arial"/>
              <a:buChar char="•"/>
            </a:pPr>
            <a:r>
              <a:rPr lang="en-US" sz="5119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IV niedziela miesiąca godz. 19:15,</a:t>
            </a:r>
          </a:p>
          <a:p>
            <a:pPr marL="1105237" lvl="1" indent="-552619" algn="l">
              <a:lnSpc>
                <a:spcPts val="7166"/>
              </a:lnSpc>
              <a:buFont typeface="Arial"/>
              <a:buChar char="•"/>
            </a:pPr>
            <a:r>
              <a:rPr lang="en-US" sz="5119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plebania przy parafii NSM w Dojlidach,</a:t>
            </a:r>
          </a:p>
          <a:p>
            <a:pPr marL="1105237" lvl="1" indent="-552619" algn="l">
              <a:lnSpc>
                <a:spcPts val="7166"/>
              </a:lnSpc>
              <a:buFont typeface="Arial"/>
              <a:buChar char="•"/>
            </a:pPr>
            <a:r>
              <a:rPr lang="en-US" sz="5119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kontakt: ddw.bialystok@gmail.com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31199" y="1736099"/>
            <a:ext cx="8825603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EAE2D2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Diakonia Wyzwolenia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75736" y="1347399"/>
            <a:ext cx="14793378" cy="7910901"/>
            <a:chOff x="0" y="0"/>
            <a:chExt cx="3896198" cy="20835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198" cy="2083530"/>
            </a:xfrm>
            <a:custGeom>
              <a:avLst/>
              <a:gdLst/>
              <a:ahLst/>
              <a:cxnLst/>
              <a:rect l="l" t="t" r="r" b="b"/>
              <a:pathLst>
                <a:path w="3896198" h="2083530">
                  <a:moveTo>
                    <a:pt x="26690" y="0"/>
                  </a:moveTo>
                  <a:lnTo>
                    <a:pt x="3869508" y="0"/>
                  </a:lnTo>
                  <a:cubicBezTo>
                    <a:pt x="3884249" y="0"/>
                    <a:pt x="3896198" y="11950"/>
                    <a:pt x="3896198" y="26690"/>
                  </a:cubicBezTo>
                  <a:lnTo>
                    <a:pt x="3896198" y="2056839"/>
                  </a:lnTo>
                  <a:cubicBezTo>
                    <a:pt x="3896198" y="2063918"/>
                    <a:pt x="3893386" y="2070707"/>
                    <a:pt x="3888381" y="2075712"/>
                  </a:cubicBezTo>
                  <a:cubicBezTo>
                    <a:pt x="3883375" y="2080718"/>
                    <a:pt x="3876587" y="2083530"/>
                    <a:pt x="3869508" y="2083530"/>
                  </a:cubicBezTo>
                  <a:lnTo>
                    <a:pt x="26690" y="2083530"/>
                  </a:lnTo>
                  <a:cubicBezTo>
                    <a:pt x="11950" y="2083530"/>
                    <a:pt x="0" y="2071580"/>
                    <a:pt x="0" y="2056839"/>
                  </a:cubicBezTo>
                  <a:lnTo>
                    <a:pt x="0" y="26690"/>
                  </a:lnTo>
                  <a:cubicBezTo>
                    <a:pt x="0" y="11950"/>
                    <a:pt x="11950" y="0"/>
                    <a:pt x="26690" y="0"/>
                  </a:cubicBezTo>
                  <a:close/>
                </a:path>
              </a:pathLst>
            </a:custGeom>
            <a:solidFill>
              <a:srgbClr val="7A51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96198" cy="2121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31199" y="1829822"/>
            <a:ext cx="8825603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EAE2D2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Diakonia Muzyczna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70022" y="2985401"/>
            <a:ext cx="12838745" cy="4945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98"/>
              </a:lnSpc>
            </a:pPr>
            <a:r>
              <a:rPr lang="en-US" sz="4998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Zadania diakonii:</a:t>
            </a:r>
          </a:p>
          <a:p>
            <a:pPr marL="986016" lvl="1" indent="-493008" algn="just">
              <a:lnSpc>
                <a:spcPts val="6393"/>
              </a:lnSpc>
              <a:buFont typeface="Arial"/>
              <a:buChar char="•"/>
            </a:pPr>
            <a:r>
              <a:rPr lang="en-US" sz="456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posługa podczas diecezjalnych wydarzeń Ruchu (Dni Wspólnoty, pielgrzymki, święcenia kapłańskie, Ciemne Jutrznie, nieszpory i inne),</a:t>
            </a:r>
          </a:p>
          <a:p>
            <a:pPr marL="986016" lvl="1" indent="-493008" algn="just">
              <a:lnSpc>
                <a:spcPts val="6393"/>
              </a:lnSpc>
              <a:buFont typeface="Arial"/>
              <a:buChar char="•"/>
            </a:pPr>
            <a:r>
              <a:rPr lang="en-US" sz="456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posługa podczas wakacyjnych Oaz oraz rekolekcji tematycznych.</a:t>
            </a:r>
          </a:p>
        </p:txBody>
      </p:sp>
      <p:sp>
        <p:nvSpPr>
          <p:cNvPr id="8" name="Freeform 8"/>
          <p:cNvSpPr/>
          <p:nvPr/>
        </p:nvSpPr>
        <p:spPr>
          <a:xfrm flipH="1" flipV="1">
            <a:off x="-2314502" y="6506935"/>
            <a:ext cx="7708440" cy="5502729"/>
          </a:xfrm>
          <a:custGeom>
            <a:avLst/>
            <a:gdLst/>
            <a:ahLst/>
            <a:cxnLst/>
            <a:rect l="l" t="t" r="r" b="b"/>
            <a:pathLst>
              <a:path w="7708440" h="5502729">
                <a:moveTo>
                  <a:pt x="7708440" y="5502730"/>
                </a:moveTo>
                <a:lnTo>
                  <a:pt x="0" y="5502730"/>
                </a:lnTo>
                <a:lnTo>
                  <a:pt x="0" y="0"/>
                </a:lnTo>
                <a:lnTo>
                  <a:pt x="7708440" y="0"/>
                </a:lnTo>
                <a:lnTo>
                  <a:pt x="7708440" y="55027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0597008" y="-5793969"/>
            <a:ext cx="10885251" cy="8229600"/>
          </a:xfrm>
          <a:custGeom>
            <a:avLst/>
            <a:gdLst/>
            <a:ahLst/>
            <a:cxnLst/>
            <a:rect l="l" t="t" r="r" b="b"/>
            <a:pathLst>
              <a:path w="10885251" h="8229600">
                <a:moveTo>
                  <a:pt x="0" y="0"/>
                </a:moveTo>
                <a:lnTo>
                  <a:pt x="10885251" y="0"/>
                </a:lnTo>
                <a:lnTo>
                  <a:pt x="108852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467533">
            <a:off x="-2354120" y="768000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0" y="0"/>
                </a:moveTo>
                <a:lnTo>
                  <a:pt x="6437740" y="0"/>
                </a:lnTo>
                <a:lnTo>
                  <a:pt x="6437740" y="5211887"/>
                </a:lnTo>
                <a:lnTo>
                  <a:pt x="0" y="5211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474875" flipH="1">
            <a:off x="14563415" y="785935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6437740" y="0"/>
                </a:moveTo>
                <a:lnTo>
                  <a:pt x="0" y="0"/>
                </a:lnTo>
                <a:lnTo>
                  <a:pt x="0" y="5211887"/>
                </a:lnTo>
                <a:lnTo>
                  <a:pt x="6437740" y="5211887"/>
                </a:lnTo>
                <a:lnTo>
                  <a:pt x="6437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670022" y="6472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0" y="0"/>
                </a:moveTo>
                <a:lnTo>
                  <a:pt x="1489677" y="0"/>
                </a:lnTo>
                <a:lnTo>
                  <a:pt x="1489677" y="1400296"/>
                </a:lnTo>
                <a:lnTo>
                  <a:pt x="0" y="14002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128301" y="8835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1489677" y="0"/>
                </a:moveTo>
                <a:lnTo>
                  <a:pt x="0" y="0"/>
                </a:lnTo>
                <a:lnTo>
                  <a:pt x="0" y="1400296"/>
                </a:lnTo>
                <a:lnTo>
                  <a:pt x="1489677" y="1400296"/>
                </a:lnTo>
                <a:lnTo>
                  <a:pt x="148967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55479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0" y="0"/>
                </a:moveTo>
                <a:lnTo>
                  <a:pt x="3853611" y="0"/>
                </a:lnTo>
                <a:lnTo>
                  <a:pt x="3853611" y="3482264"/>
                </a:lnTo>
                <a:lnTo>
                  <a:pt x="0" y="3482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1421090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3853611" y="0"/>
                </a:moveTo>
                <a:lnTo>
                  <a:pt x="0" y="0"/>
                </a:lnTo>
                <a:lnTo>
                  <a:pt x="0" y="3482264"/>
                </a:lnTo>
                <a:lnTo>
                  <a:pt x="3853611" y="3482264"/>
                </a:lnTo>
                <a:lnTo>
                  <a:pt x="385361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980043" y="8489717"/>
            <a:ext cx="1786194" cy="587820"/>
          </a:xfrm>
          <a:custGeom>
            <a:avLst/>
            <a:gdLst/>
            <a:ahLst/>
            <a:cxnLst/>
            <a:rect l="l" t="t" r="r" b="b"/>
            <a:pathLst>
              <a:path w="1786194" h="587820">
                <a:moveTo>
                  <a:pt x="0" y="0"/>
                </a:moveTo>
                <a:lnTo>
                  <a:pt x="1786194" y="0"/>
                </a:lnTo>
                <a:lnTo>
                  <a:pt x="1786194" y="587820"/>
                </a:lnTo>
                <a:lnTo>
                  <a:pt x="0" y="5878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75736" y="1347399"/>
            <a:ext cx="14793378" cy="7910901"/>
            <a:chOff x="0" y="0"/>
            <a:chExt cx="3896198" cy="20835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198" cy="2083530"/>
            </a:xfrm>
            <a:custGeom>
              <a:avLst/>
              <a:gdLst/>
              <a:ahLst/>
              <a:cxnLst/>
              <a:rect l="l" t="t" r="r" b="b"/>
              <a:pathLst>
                <a:path w="3896198" h="2083530">
                  <a:moveTo>
                    <a:pt x="26690" y="0"/>
                  </a:moveTo>
                  <a:lnTo>
                    <a:pt x="3869508" y="0"/>
                  </a:lnTo>
                  <a:cubicBezTo>
                    <a:pt x="3884249" y="0"/>
                    <a:pt x="3896198" y="11950"/>
                    <a:pt x="3896198" y="26690"/>
                  </a:cubicBezTo>
                  <a:lnTo>
                    <a:pt x="3896198" y="2056839"/>
                  </a:lnTo>
                  <a:cubicBezTo>
                    <a:pt x="3896198" y="2063918"/>
                    <a:pt x="3893386" y="2070707"/>
                    <a:pt x="3888381" y="2075712"/>
                  </a:cubicBezTo>
                  <a:cubicBezTo>
                    <a:pt x="3883375" y="2080718"/>
                    <a:pt x="3876587" y="2083530"/>
                    <a:pt x="3869508" y="2083530"/>
                  </a:cubicBezTo>
                  <a:lnTo>
                    <a:pt x="26690" y="2083530"/>
                  </a:lnTo>
                  <a:cubicBezTo>
                    <a:pt x="11950" y="2083530"/>
                    <a:pt x="0" y="2071580"/>
                    <a:pt x="0" y="2056839"/>
                  </a:cubicBezTo>
                  <a:lnTo>
                    <a:pt x="0" y="26690"/>
                  </a:lnTo>
                  <a:cubicBezTo>
                    <a:pt x="0" y="11950"/>
                    <a:pt x="11950" y="0"/>
                    <a:pt x="26690" y="0"/>
                  </a:cubicBezTo>
                  <a:close/>
                </a:path>
              </a:pathLst>
            </a:custGeom>
            <a:solidFill>
              <a:srgbClr val="7A51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96198" cy="2121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31199" y="1981605"/>
            <a:ext cx="8825603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EAE2D2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Diakonia Muzyczna</a:t>
            </a:r>
          </a:p>
        </p:txBody>
      </p:sp>
      <p:sp>
        <p:nvSpPr>
          <p:cNvPr id="7" name="Freeform 7"/>
          <p:cNvSpPr/>
          <p:nvPr/>
        </p:nvSpPr>
        <p:spPr>
          <a:xfrm flipH="1" flipV="1">
            <a:off x="-2314502" y="6506935"/>
            <a:ext cx="7708440" cy="5502729"/>
          </a:xfrm>
          <a:custGeom>
            <a:avLst/>
            <a:gdLst/>
            <a:ahLst/>
            <a:cxnLst/>
            <a:rect l="l" t="t" r="r" b="b"/>
            <a:pathLst>
              <a:path w="7708440" h="5502729">
                <a:moveTo>
                  <a:pt x="7708440" y="5502730"/>
                </a:moveTo>
                <a:lnTo>
                  <a:pt x="0" y="5502730"/>
                </a:lnTo>
                <a:lnTo>
                  <a:pt x="0" y="0"/>
                </a:lnTo>
                <a:lnTo>
                  <a:pt x="7708440" y="0"/>
                </a:lnTo>
                <a:lnTo>
                  <a:pt x="7708440" y="55027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0597008" y="-5793969"/>
            <a:ext cx="10885251" cy="8229600"/>
          </a:xfrm>
          <a:custGeom>
            <a:avLst/>
            <a:gdLst/>
            <a:ahLst/>
            <a:cxnLst/>
            <a:rect l="l" t="t" r="r" b="b"/>
            <a:pathLst>
              <a:path w="10885251" h="8229600">
                <a:moveTo>
                  <a:pt x="0" y="0"/>
                </a:moveTo>
                <a:lnTo>
                  <a:pt x="10885251" y="0"/>
                </a:lnTo>
                <a:lnTo>
                  <a:pt x="108852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467533">
            <a:off x="-2354120" y="768000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0" y="0"/>
                </a:moveTo>
                <a:lnTo>
                  <a:pt x="6437740" y="0"/>
                </a:lnTo>
                <a:lnTo>
                  <a:pt x="6437740" y="5211887"/>
                </a:lnTo>
                <a:lnTo>
                  <a:pt x="0" y="5211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474875" flipH="1">
            <a:off x="14563415" y="785935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6437740" y="0"/>
                </a:moveTo>
                <a:lnTo>
                  <a:pt x="0" y="0"/>
                </a:lnTo>
                <a:lnTo>
                  <a:pt x="0" y="5211887"/>
                </a:lnTo>
                <a:lnTo>
                  <a:pt x="6437740" y="5211887"/>
                </a:lnTo>
                <a:lnTo>
                  <a:pt x="6437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70022" y="6472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0" y="0"/>
                </a:moveTo>
                <a:lnTo>
                  <a:pt x="1489677" y="0"/>
                </a:lnTo>
                <a:lnTo>
                  <a:pt x="1489677" y="1400296"/>
                </a:lnTo>
                <a:lnTo>
                  <a:pt x="0" y="14002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4128301" y="8835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1489677" y="0"/>
                </a:moveTo>
                <a:lnTo>
                  <a:pt x="0" y="0"/>
                </a:lnTo>
                <a:lnTo>
                  <a:pt x="0" y="1400296"/>
                </a:lnTo>
                <a:lnTo>
                  <a:pt x="1489677" y="1400296"/>
                </a:lnTo>
                <a:lnTo>
                  <a:pt x="148967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55479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0" y="0"/>
                </a:moveTo>
                <a:lnTo>
                  <a:pt x="3853611" y="0"/>
                </a:lnTo>
                <a:lnTo>
                  <a:pt x="3853611" y="3482264"/>
                </a:lnTo>
                <a:lnTo>
                  <a:pt x="0" y="3482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1421090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3853611" y="0"/>
                </a:moveTo>
                <a:lnTo>
                  <a:pt x="0" y="0"/>
                </a:lnTo>
                <a:lnTo>
                  <a:pt x="0" y="3482264"/>
                </a:lnTo>
                <a:lnTo>
                  <a:pt x="3853611" y="3482264"/>
                </a:lnTo>
                <a:lnTo>
                  <a:pt x="385361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670022" y="3191481"/>
            <a:ext cx="12838745" cy="4945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98"/>
              </a:lnSpc>
            </a:pPr>
            <a:r>
              <a:rPr lang="en-US" sz="4998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Spotkania diakonii:</a:t>
            </a:r>
          </a:p>
          <a:p>
            <a:pPr marL="986016" lvl="1" indent="-493008" algn="l">
              <a:lnSpc>
                <a:spcPts val="6393"/>
              </a:lnSpc>
              <a:buFont typeface="Arial"/>
              <a:buChar char="•"/>
            </a:pPr>
            <a:r>
              <a:rPr lang="en-US" sz="456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farmacja duchowa i specjalistyczna,</a:t>
            </a:r>
          </a:p>
          <a:p>
            <a:pPr marL="986016" lvl="1" indent="-493008" algn="l">
              <a:lnSpc>
                <a:spcPts val="6393"/>
              </a:lnSpc>
              <a:buFont typeface="Arial"/>
              <a:buChar char="•"/>
            </a:pPr>
            <a:r>
              <a:rPr lang="en-US" sz="456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raz w miesiącu (szczegółowe informacje zamieszczone zostają zawsze na plakatach),</a:t>
            </a:r>
          </a:p>
          <a:p>
            <a:pPr marL="986016" lvl="1" indent="-493008" algn="l">
              <a:lnSpc>
                <a:spcPts val="6393"/>
              </a:lnSpc>
              <a:buFont typeface="Arial"/>
              <a:buChar char="•"/>
            </a:pPr>
            <a:r>
              <a:rPr lang="en-US" sz="456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dodatkowo próby przed wydarzeniemi,</a:t>
            </a:r>
          </a:p>
          <a:p>
            <a:pPr marL="986016" lvl="1" indent="-493008" algn="just">
              <a:lnSpc>
                <a:spcPts val="6393"/>
              </a:lnSpc>
              <a:buFont typeface="Arial"/>
              <a:buChar char="•"/>
            </a:pPr>
            <a:r>
              <a:rPr lang="en-US" sz="4567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kontakt: diakoniamuzycznabstok@gmail.com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75736" y="1347399"/>
            <a:ext cx="14793378" cy="8318433"/>
            <a:chOff x="0" y="0"/>
            <a:chExt cx="3896198" cy="21908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198" cy="2190863"/>
            </a:xfrm>
            <a:custGeom>
              <a:avLst/>
              <a:gdLst/>
              <a:ahLst/>
              <a:cxnLst/>
              <a:rect l="l" t="t" r="r" b="b"/>
              <a:pathLst>
                <a:path w="3896198" h="2190863">
                  <a:moveTo>
                    <a:pt x="26690" y="0"/>
                  </a:moveTo>
                  <a:lnTo>
                    <a:pt x="3869508" y="0"/>
                  </a:lnTo>
                  <a:cubicBezTo>
                    <a:pt x="3884249" y="0"/>
                    <a:pt x="3896198" y="11950"/>
                    <a:pt x="3896198" y="26690"/>
                  </a:cubicBezTo>
                  <a:lnTo>
                    <a:pt x="3896198" y="2164173"/>
                  </a:lnTo>
                  <a:cubicBezTo>
                    <a:pt x="3896198" y="2178914"/>
                    <a:pt x="3884249" y="2190863"/>
                    <a:pt x="3869508" y="2190863"/>
                  </a:cubicBezTo>
                  <a:lnTo>
                    <a:pt x="26690" y="2190863"/>
                  </a:lnTo>
                  <a:cubicBezTo>
                    <a:pt x="19612" y="2190863"/>
                    <a:pt x="12823" y="2188051"/>
                    <a:pt x="7817" y="2183046"/>
                  </a:cubicBezTo>
                  <a:cubicBezTo>
                    <a:pt x="2812" y="2178041"/>
                    <a:pt x="0" y="2171252"/>
                    <a:pt x="0" y="2164173"/>
                  </a:cubicBezTo>
                  <a:lnTo>
                    <a:pt x="0" y="26690"/>
                  </a:lnTo>
                  <a:cubicBezTo>
                    <a:pt x="0" y="11950"/>
                    <a:pt x="11950" y="0"/>
                    <a:pt x="26690" y="0"/>
                  </a:cubicBezTo>
                  <a:close/>
                </a:path>
              </a:pathLst>
            </a:custGeom>
            <a:solidFill>
              <a:srgbClr val="7A51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96198" cy="2228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31199" y="1499799"/>
            <a:ext cx="8825603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EAE2D2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Diakonia Zycia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82389" y="2415832"/>
            <a:ext cx="14180074" cy="6548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34"/>
              </a:lnSpc>
            </a:pPr>
            <a:r>
              <a:rPr lang="en-US" sz="5952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Zadania diakonii</a:t>
            </a:r>
          </a:p>
          <a:p>
            <a:pPr marL="952882" lvl="1" indent="-476441" algn="l">
              <a:lnSpc>
                <a:spcPts val="6178"/>
              </a:lnSpc>
              <a:buFont typeface="Arial"/>
              <a:buChar char="•"/>
            </a:pPr>
            <a:r>
              <a:rPr lang="en-US" sz="4413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prowadzenie konferencji i spotkań formacyjnych w parafiach i na oazach,</a:t>
            </a:r>
          </a:p>
          <a:p>
            <a:pPr marL="952882" lvl="1" indent="-476441" algn="l">
              <a:lnSpc>
                <a:spcPts val="6178"/>
              </a:lnSpc>
              <a:buFont typeface="Arial"/>
              <a:buChar char="•"/>
            </a:pPr>
            <a:r>
              <a:rPr lang="en-US" sz="4413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organizacja dni skupienia i warsztatów promujących wartości pro-life,</a:t>
            </a:r>
          </a:p>
          <a:p>
            <a:pPr marL="952882" lvl="1" indent="-476441" algn="l">
              <a:lnSpc>
                <a:spcPts val="6178"/>
              </a:lnSpc>
              <a:buFont typeface="Arial"/>
              <a:buChar char="•"/>
            </a:pPr>
            <a:r>
              <a:rPr lang="en-US" sz="4413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informowanie i zachęcanie do udziału w wydarzeniach pro-life.</a:t>
            </a:r>
          </a:p>
          <a:p>
            <a:pPr marL="952882" lvl="1" indent="-476441" algn="l">
              <a:lnSpc>
                <a:spcPts val="6178"/>
              </a:lnSpc>
              <a:buFont typeface="Arial"/>
              <a:buChar char="•"/>
            </a:pPr>
            <a:r>
              <a:rPr lang="en-US" sz="4413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wspieranie członków Ruchu merytorycznie i duchowo w ich posłudze,</a:t>
            </a:r>
          </a:p>
          <a:p>
            <a:pPr marL="952882" lvl="1" indent="-476441" algn="l">
              <a:lnSpc>
                <a:spcPts val="6178"/>
              </a:lnSpc>
              <a:buFont typeface="Arial"/>
              <a:buChar char="•"/>
            </a:pPr>
            <a:r>
              <a:rPr lang="en-US" sz="4413">
                <a:solidFill>
                  <a:srgbClr val="EAE2D2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inicjowanie i współtworzenie działań pro-life, także poprzez media społecznościowe.</a:t>
            </a:r>
          </a:p>
        </p:txBody>
      </p:sp>
      <p:sp>
        <p:nvSpPr>
          <p:cNvPr id="8" name="Freeform 8"/>
          <p:cNvSpPr/>
          <p:nvPr/>
        </p:nvSpPr>
        <p:spPr>
          <a:xfrm flipH="1" flipV="1">
            <a:off x="-2314502" y="6506935"/>
            <a:ext cx="7708440" cy="5502729"/>
          </a:xfrm>
          <a:custGeom>
            <a:avLst/>
            <a:gdLst/>
            <a:ahLst/>
            <a:cxnLst/>
            <a:rect l="l" t="t" r="r" b="b"/>
            <a:pathLst>
              <a:path w="7708440" h="5502729">
                <a:moveTo>
                  <a:pt x="7708440" y="5502730"/>
                </a:moveTo>
                <a:lnTo>
                  <a:pt x="0" y="5502730"/>
                </a:lnTo>
                <a:lnTo>
                  <a:pt x="0" y="0"/>
                </a:lnTo>
                <a:lnTo>
                  <a:pt x="7708440" y="0"/>
                </a:lnTo>
                <a:lnTo>
                  <a:pt x="7708440" y="55027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0597008" y="-5793969"/>
            <a:ext cx="10885251" cy="8229600"/>
          </a:xfrm>
          <a:custGeom>
            <a:avLst/>
            <a:gdLst/>
            <a:ahLst/>
            <a:cxnLst/>
            <a:rect l="l" t="t" r="r" b="b"/>
            <a:pathLst>
              <a:path w="10885251" h="8229600">
                <a:moveTo>
                  <a:pt x="0" y="0"/>
                </a:moveTo>
                <a:lnTo>
                  <a:pt x="10885251" y="0"/>
                </a:lnTo>
                <a:lnTo>
                  <a:pt x="108852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467533">
            <a:off x="-2354120" y="768000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0" y="0"/>
                </a:moveTo>
                <a:lnTo>
                  <a:pt x="6437740" y="0"/>
                </a:lnTo>
                <a:lnTo>
                  <a:pt x="6437740" y="5211887"/>
                </a:lnTo>
                <a:lnTo>
                  <a:pt x="0" y="5211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474875" flipH="1">
            <a:off x="14563415" y="7859352"/>
            <a:ext cx="6437740" cy="5211887"/>
          </a:xfrm>
          <a:custGeom>
            <a:avLst/>
            <a:gdLst/>
            <a:ahLst/>
            <a:cxnLst/>
            <a:rect l="l" t="t" r="r" b="b"/>
            <a:pathLst>
              <a:path w="6437740" h="5211887">
                <a:moveTo>
                  <a:pt x="6437740" y="0"/>
                </a:moveTo>
                <a:lnTo>
                  <a:pt x="0" y="0"/>
                </a:lnTo>
                <a:lnTo>
                  <a:pt x="0" y="5211887"/>
                </a:lnTo>
                <a:lnTo>
                  <a:pt x="6437740" y="5211887"/>
                </a:lnTo>
                <a:lnTo>
                  <a:pt x="64377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670022" y="6472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0" y="0"/>
                </a:moveTo>
                <a:lnTo>
                  <a:pt x="1489677" y="0"/>
                </a:lnTo>
                <a:lnTo>
                  <a:pt x="1489677" y="1400296"/>
                </a:lnTo>
                <a:lnTo>
                  <a:pt x="0" y="14002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128301" y="883551"/>
            <a:ext cx="1489677" cy="1400296"/>
          </a:xfrm>
          <a:custGeom>
            <a:avLst/>
            <a:gdLst/>
            <a:ahLst/>
            <a:cxnLst/>
            <a:rect l="l" t="t" r="r" b="b"/>
            <a:pathLst>
              <a:path w="1489677" h="1400296">
                <a:moveTo>
                  <a:pt x="1489677" y="0"/>
                </a:moveTo>
                <a:lnTo>
                  <a:pt x="0" y="0"/>
                </a:lnTo>
                <a:lnTo>
                  <a:pt x="0" y="1400296"/>
                </a:lnTo>
                <a:lnTo>
                  <a:pt x="1489677" y="1400296"/>
                </a:lnTo>
                <a:lnTo>
                  <a:pt x="148967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55479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0" y="0"/>
                </a:moveTo>
                <a:lnTo>
                  <a:pt x="3853611" y="0"/>
                </a:lnTo>
                <a:lnTo>
                  <a:pt x="3853611" y="3482264"/>
                </a:lnTo>
                <a:lnTo>
                  <a:pt x="0" y="3482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1421090" y="-157433"/>
            <a:ext cx="3853611" cy="3482263"/>
          </a:xfrm>
          <a:custGeom>
            <a:avLst/>
            <a:gdLst/>
            <a:ahLst/>
            <a:cxnLst/>
            <a:rect l="l" t="t" r="r" b="b"/>
            <a:pathLst>
              <a:path w="3853611" h="3482263">
                <a:moveTo>
                  <a:pt x="3853611" y="0"/>
                </a:moveTo>
                <a:lnTo>
                  <a:pt x="0" y="0"/>
                </a:lnTo>
                <a:lnTo>
                  <a:pt x="0" y="3482264"/>
                </a:lnTo>
                <a:lnTo>
                  <a:pt x="3853611" y="3482264"/>
                </a:lnTo>
                <a:lnTo>
                  <a:pt x="385361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235204" y="8670480"/>
            <a:ext cx="1786194" cy="587820"/>
          </a:xfrm>
          <a:custGeom>
            <a:avLst/>
            <a:gdLst/>
            <a:ahLst/>
            <a:cxnLst/>
            <a:rect l="l" t="t" r="r" b="b"/>
            <a:pathLst>
              <a:path w="1786194" h="587820">
                <a:moveTo>
                  <a:pt x="0" y="0"/>
                </a:moveTo>
                <a:lnTo>
                  <a:pt x="1786194" y="0"/>
                </a:lnTo>
                <a:lnTo>
                  <a:pt x="1786194" y="587820"/>
                </a:lnTo>
                <a:lnTo>
                  <a:pt x="0" y="5878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683</Words>
  <Application>Microsoft Office PowerPoint</Application>
  <PresentationFormat>Niestandardowy</PresentationFormat>
  <Paragraphs>102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5" baseType="lpstr">
      <vt:lpstr>EFCO Brookshire</vt:lpstr>
      <vt:lpstr>Libre Baskerville</vt:lpstr>
      <vt:lpstr>Adlery Blockletter</vt:lpstr>
      <vt:lpstr>Arial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Diakonie specjalistyczne</dc:title>
  <dc:creator>M D</dc:creator>
  <cp:lastModifiedBy>M D</cp:lastModifiedBy>
  <cp:revision>2</cp:revision>
  <dcterms:created xsi:type="dcterms:W3CDTF">2006-08-16T00:00:00Z</dcterms:created>
  <dcterms:modified xsi:type="dcterms:W3CDTF">2025-12-14T23:25:03Z</dcterms:modified>
  <dc:identifier>DAG6L5NwrQ4</dc:identifier>
</cp:coreProperties>
</file>